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abic Transparent" pitchFamily="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DEBDFF"/>
    <a:srgbClr val="911F7B"/>
    <a:srgbClr val="AD2593"/>
    <a:srgbClr val="006F6C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0943" autoAdjust="0"/>
    <p:restoredTop sz="94660"/>
  </p:normalViewPr>
  <p:slideViewPr>
    <p:cSldViewPr>
      <p:cViewPr varScale="1">
        <p:scale>
          <a:sx n="67" d="100"/>
          <a:sy n="67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42.wmf"/><Relationship Id="rId18" Type="http://schemas.openxmlformats.org/officeDocument/2006/relationships/image" Target="../media/image46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17" Type="http://schemas.openxmlformats.org/officeDocument/2006/relationships/image" Target="../media/image45.wmf"/><Relationship Id="rId2" Type="http://schemas.openxmlformats.org/officeDocument/2006/relationships/image" Target="../media/image31.wmf"/><Relationship Id="rId16" Type="http://schemas.openxmlformats.org/officeDocument/2006/relationships/image" Target="../media/image44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5" Type="http://schemas.openxmlformats.org/officeDocument/2006/relationships/image" Target="../media/image11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Relationship Id="rId1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30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30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5F2D5-3A7E-48E5-A511-79EEC3DC81C1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32646-E8D6-4959-A035-25C696D18FFE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7D89B-94B7-40F8-8E05-1AF8B9ECC9FF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4CDB6-0E4B-4343-8044-D5D24762B30C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FB7DF-DFD2-4D02-B87C-00FE868A166F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0873D-F815-41E9-B519-60A5AEB97340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0072D-5B67-42A8-BF8E-E02D68ED589C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EAAC3-5234-4654-89CD-A7481FC6B46A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AA857-F27F-4A77-90C5-8A1BE95E087B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A4D7B-2ED8-414D-B8FB-36F323D06014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A3E59-28F4-4A81-9D6C-67C8FE343601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fld id="{AB86555F-D07A-434D-B898-391A81F5BEF0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22513" y="-44450"/>
            <a:ext cx="52292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fr-F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 loi de gravitation universelle</a:t>
            </a: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9213" y="2708275"/>
          <a:ext cx="677862" cy="452438"/>
        </p:xfrm>
        <a:graphic>
          <a:graphicData uri="http://schemas.openxmlformats.org/presentationml/2006/ole">
            <p:oleObj spid="_x0000_s2051" name="Equation" r:id="rId3" imgW="495085" imgH="330057" progId="Equation.DSMT4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1275" y="3100388"/>
          <a:ext cx="677863" cy="452437"/>
        </p:xfrm>
        <a:graphic>
          <a:graphicData uri="http://schemas.openxmlformats.org/presentationml/2006/ole">
            <p:oleObj spid="_x0000_s2052" name="Equation" r:id="rId4" imgW="495085" imgH="330057" progId="Equation.DSMT4">
              <p:embed/>
            </p:oleObj>
          </a:graphicData>
        </a:graphic>
      </p:graphicFrame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5088" y="1136650"/>
            <a:ext cx="90789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ct val="50000"/>
              </a:spcBef>
            </a:pPr>
            <a:r>
              <a:rPr lang="fr-FR" altLang="en-US" sz="2400" b="1">
                <a:cs typeface="Times New Roman" pitchFamily="18" charset="0"/>
              </a:rPr>
              <a:t>Newton démontra que deux corps, du simple fait de leur masse, exercent l’un sur l’autre une force attractive.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1275" y="1720850"/>
            <a:ext cx="91027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ct val="50000"/>
              </a:spcBef>
            </a:pPr>
            <a:r>
              <a:rPr lang="fr-FR" altLang="en-US" sz="2400" b="1">
                <a:cs typeface="Times New Roman" pitchFamily="18" charset="0"/>
              </a:rPr>
              <a:t>Deux corps A et B ponctuels (c'est-à-dire de petites dimensions par rapport à la distance qui les sépare), de masses respectives m</a:t>
            </a:r>
            <a:r>
              <a:rPr lang="fr-FR" altLang="en-US" sz="2400" b="1" baseline="-25000">
                <a:cs typeface="Times New Roman" pitchFamily="18" charset="0"/>
              </a:rPr>
              <a:t>A</a:t>
            </a:r>
            <a:r>
              <a:rPr lang="fr-FR" altLang="en-US" sz="2400" b="1">
                <a:cs typeface="Times New Roman" pitchFamily="18" charset="0"/>
              </a:rPr>
              <a:t> et m</a:t>
            </a:r>
            <a:r>
              <a:rPr lang="fr-FR" altLang="en-US" sz="2400" b="1" baseline="-25000">
                <a:cs typeface="Times New Roman" pitchFamily="18" charset="0"/>
              </a:rPr>
              <a:t>B</a:t>
            </a:r>
            <a:r>
              <a:rPr lang="fr-FR" altLang="en-US" sz="2400" b="1">
                <a:cs typeface="Times New Roman" pitchFamily="18" charset="0"/>
              </a:rPr>
              <a:t>, séparés d’un distance d, exercent l’un sur l’autre des forces d’attraction gravitationnelle.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649288" y="2852738"/>
            <a:ext cx="60531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ct val="50000"/>
              </a:spcBef>
            </a:pPr>
            <a:r>
              <a:rPr lang="fr-FR" altLang="en-US" sz="2400" b="1">
                <a:cs typeface="Times New Roman" pitchFamily="18" charset="0"/>
              </a:rPr>
              <a:t>La force exercée par le corps A sur le corps B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638175" y="3238500"/>
            <a:ext cx="50482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ct val="50000"/>
              </a:spcBef>
            </a:pPr>
            <a:r>
              <a:rPr lang="fr-FR" altLang="en-US" sz="2400" b="1">
                <a:cs typeface="Times New Roman" pitchFamily="18" charset="0"/>
              </a:rPr>
              <a:t>La force exercée par le corps B sur le corps A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700" y="3814763"/>
            <a:ext cx="6054725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ct val="5000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Les caractéristiques de la force d'interaction gravitationnelle sont les suivantes :</a:t>
            </a:r>
            <a:br>
              <a:rPr lang="fr-FR" sz="2400" b="1" dirty="0"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- direction : </a:t>
            </a:r>
            <a:r>
              <a:rPr lang="fr-FR" sz="2400" b="1" dirty="0">
                <a:cs typeface="Times New Roman" panose="02020603050405020304" pitchFamily="18" charset="0"/>
              </a:rPr>
              <a:t>la droite joignant les centres de A et B.</a:t>
            </a:r>
            <a:br>
              <a:rPr lang="fr-FR" sz="2400" b="1" dirty="0"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- sens : </a:t>
            </a:r>
            <a:r>
              <a:rPr lang="fr-FR" sz="2400" b="1" dirty="0">
                <a:cs typeface="Times New Roman" panose="02020603050405020304" pitchFamily="18" charset="0"/>
              </a:rPr>
              <a:t>orienté vers le corps qui exerce la force</a:t>
            </a:r>
            <a:br>
              <a:rPr lang="fr-FR" sz="2400" b="1" dirty="0">
                <a:cs typeface="Times New Roman" panose="02020603050405020304" pitchFamily="18" charset="0"/>
              </a:rPr>
            </a:b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- valeur :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430213"/>
            <a:ext cx="47164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1-L’interaction gravitationnelle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225" y="781050"/>
            <a:ext cx="6700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1-1-Enoncé de la loi d'attraction gravitationnelle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pSp>
        <p:nvGrpSpPr>
          <p:cNvPr id="36" name="Group 72"/>
          <p:cNvGrpSpPr>
            <a:grpSpLocks/>
          </p:cNvGrpSpPr>
          <p:nvPr/>
        </p:nvGrpSpPr>
        <p:grpSpPr bwMode="auto">
          <a:xfrm>
            <a:off x="6257925" y="2446338"/>
            <a:ext cx="2792413" cy="2736850"/>
            <a:chOff x="68" y="1933"/>
            <a:chExt cx="1593" cy="1542"/>
          </a:xfrm>
        </p:grpSpPr>
        <p:grpSp>
          <p:nvGrpSpPr>
            <p:cNvPr id="2074" name="Group 71"/>
            <p:cNvGrpSpPr>
              <a:grpSpLocks/>
            </p:cNvGrpSpPr>
            <p:nvPr/>
          </p:nvGrpSpPr>
          <p:grpSpPr bwMode="auto">
            <a:xfrm>
              <a:off x="68" y="1933"/>
              <a:ext cx="1593" cy="1542"/>
              <a:chOff x="68" y="1933"/>
              <a:chExt cx="1593" cy="1542"/>
            </a:xfrm>
          </p:grpSpPr>
          <p:sp>
            <p:nvSpPr>
              <p:cNvPr id="2076" name="Oval 24"/>
              <p:cNvSpPr>
                <a:spLocks noChangeArrowheads="1"/>
              </p:cNvSpPr>
              <p:nvPr/>
            </p:nvSpPr>
            <p:spPr bwMode="auto">
              <a:xfrm>
                <a:off x="228" y="2819"/>
                <a:ext cx="589" cy="589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 eaLnBrk="1" hangingPunct="1"/>
                <a:endParaRPr lang="fr-FR" altLang="en-US"/>
              </a:p>
            </p:txBody>
          </p:sp>
          <p:sp>
            <p:nvSpPr>
              <p:cNvPr id="2077" name="Oval 25"/>
              <p:cNvSpPr>
                <a:spLocks noChangeArrowheads="1"/>
              </p:cNvSpPr>
              <p:nvPr/>
            </p:nvSpPr>
            <p:spPr bwMode="auto">
              <a:xfrm>
                <a:off x="1099" y="2103"/>
                <a:ext cx="318" cy="317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 eaLnBrk="1" hangingPunct="1"/>
                <a:endParaRPr lang="fr-FR" altLang="en-US"/>
              </a:p>
            </p:txBody>
          </p:sp>
          <p:sp>
            <p:nvSpPr>
              <p:cNvPr id="2078" name="Line 26"/>
              <p:cNvSpPr>
                <a:spLocks noChangeShapeType="1"/>
              </p:cNvSpPr>
              <p:nvPr/>
            </p:nvSpPr>
            <p:spPr bwMode="auto">
              <a:xfrm flipV="1">
                <a:off x="204" y="2069"/>
                <a:ext cx="1225" cy="1406"/>
              </a:xfrm>
              <a:prstGeom prst="line">
                <a:avLst/>
              </a:prstGeom>
              <a:noFill/>
              <a:ln w="0">
                <a:solidFill>
                  <a:srgbClr val="993366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9" name="Line 27"/>
              <p:cNvSpPr>
                <a:spLocks noChangeShapeType="1"/>
              </p:cNvSpPr>
              <p:nvPr/>
            </p:nvSpPr>
            <p:spPr bwMode="auto">
              <a:xfrm>
                <a:off x="213" y="2864"/>
                <a:ext cx="323" cy="26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0" name="Line 28"/>
              <p:cNvSpPr>
                <a:spLocks noChangeShapeType="1"/>
              </p:cNvSpPr>
              <p:nvPr/>
            </p:nvSpPr>
            <p:spPr bwMode="auto">
              <a:xfrm>
                <a:off x="957" y="2015"/>
                <a:ext cx="323" cy="26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81" name="Line 29"/>
              <p:cNvSpPr>
                <a:spLocks noChangeShapeType="1"/>
              </p:cNvSpPr>
              <p:nvPr/>
            </p:nvSpPr>
            <p:spPr bwMode="auto">
              <a:xfrm flipV="1">
                <a:off x="249" y="2057"/>
                <a:ext cx="726" cy="81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aphicFrame>
            <p:nvGraphicFramePr>
              <p:cNvPr id="2082" name="Object 37"/>
              <p:cNvGraphicFramePr>
                <a:graphicFrameLocks noChangeAspect="1"/>
              </p:cNvGraphicFramePr>
              <p:nvPr/>
            </p:nvGraphicFramePr>
            <p:xfrm>
              <a:off x="1429" y="2069"/>
              <a:ext cx="232" cy="208"/>
            </p:xfrm>
            <a:graphic>
              <a:graphicData uri="http://schemas.openxmlformats.org/presentationml/2006/ole">
                <p:oleObj spid="_x0000_s2082" name="Equation" r:id="rId5" imgW="368300" imgH="330200" progId="Equation.DSMT4">
                  <p:embed/>
                </p:oleObj>
              </a:graphicData>
            </a:graphic>
          </p:graphicFrame>
          <p:graphicFrame>
            <p:nvGraphicFramePr>
              <p:cNvPr id="2083" name="Object 38"/>
              <p:cNvGraphicFramePr>
                <a:graphicFrameLocks noChangeAspect="1"/>
              </p:cNvGraphicFramePr>
              <p:nvPr/>
            </p:nvGraphicFramePr>
            <p:xfrm>
              <a:off x="793" y="3203"/>
              <a:ext cx="224" cy="208"/>
            </p:xfrm>
            <a:graphic>
              <a:graphicData uri="http://schemas.openxmlformats.org/presentationml/2006/ole">
                <p:oleObj spid="_x0000_s2083" name="Equation" r:id="rId6" imgW="355446" imgH="330057" progId="Equation.DSMT4">
                  <p:embed/>
                </p:oleObj>
              </a:graphicData>
            </a:graphic>
          </p:graphicFrame>
          <p:graphicFrame>
            <p:nvGraphicFramePr>
              <p:cNvPr id="2084" name="Object 39"/>
              <p:cNvGraphicFramePr>
                <a:graphicFrameLocks noChangeAspect="1"/>
              </p:cNvGraphicFramePr>
              <p:nvPr/>
            </p:nvGraphicFramePr>
            <p:xfrm>
              <a:off x="1156" y="1933"/>
              <a:ext cx="144" cy="144"/>
            </p:xfrm>
            <a:graphic>
              <a:graphicData uri="http://schemas.openxmlformats.org/presentationml/2006/ole">
                <p:oleObj spid="_x0000_s2084" name="Equation" r:id="rId7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2085" name="Object 40"/>
              <p:cNvGraphicFramePr>
                <a:graphicFrameLocks noChangeAspect="1"/>
              </p:cNvGraphicFramePr>
              <p:nvPr/>
            </p:nvGraphicFramePr>
            <p:xfrm>
              <a:off x="68" y="3067"/>
              <a:ext cx="128" cy="144"/>
            </p:xfrm>
            <a:graphic>
              <a:graphicData uri="http://schemas.openxmlformats.org/presentationml/2006/ole">
                <p:oleObj spid="_x0000_s2085" name="Equation" r:id="rId8" imgW="203112" imgH="228501" progId="Equation.DSMT4">
                  <p:embed/>
                </p:oleObj>
              </a:graphicData>
            </a:graphic>
          </p:graphicFrame>
          <p:graphicFrame>
            <p:nvGraphicFramePr>
              <p:cNvPr id="2086" name="Object 41"/>
              <p:cNvGraphicFramePr>
                <a:graphicFrameLocks noChangeAspect="1"/>
              </p:cNvGraphicFramePr>
              <p:nvPr/>
            </p:nvGraphicFramePr>
            <p:xfrm>
              <a:off x="455" y="2296"/>
              <a:ext cx="112" cy="160"/>
            </p:xfrm>
            <a:graphic>
              <a:graphicData uri="http://schemas.openxmlformats.org/presentationml/2006/ole">
                <p:oleObj spid="_x0000_s2086" name="Equation" r:id="rId9" imgW="177569" imgH="253670" progId="Equation.DSMT4">
                  <p:embed/>
                </p:oleObj>
              </a:graphicData>
            </a:graphic>
          </p:graphicFrame>
          <p:sp>
            <p:nvSpPr>
              <p:cNvPr id="2087" name="Line 42"/>
              <p:cNvSpPr>
                <a:spLocks noChangeShapeType="1"/>
              </p:cNvSpPr>
              <p:nvPr/>
            </p:nvSpPr>
            <p:spPr bwMode="auto">
              <a:xfrm flipV="1">
                <a:off x="512" y="2837"/>
                <a:ext cx="227" cy="27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oval" w="sm" len="sm"/>
                <a:tailEnd type="triangle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aphicFrame>
            <p:nvGraphicFramePr>
              <p:cNvPr id="2088" name="Object 45"/>
              <p:cNvGraphicFramePr>
                <a:graphicFrameLocks noChangeAspect="1"/>
              </p:cNvGraphicFramePr>
              <p:nvPr/>
            </p:nvGraphicFramePr>
            <p:xfrm>
              <a:off x="802" y="2792"/>
              <a:ext cx="288" cy="208"/>
            </p:xfrm>
            <a:graphic>
              <a:graphicData uri="http://schemas.openxmlformats.org/presentationml/2006/ole">
                <p:oleObj spid="_x0000_s2088" name="Equation" r:id="rId10" imgW="457200" imgH="330200" progId="Equation.DSMT4">
                  <p:embed/>
                </p:oleObj>
              </a:graphicData>
            </a:graphic>
          </p:graphicFrame>
          <p:graphicFrame>
            <p:nvGraphicFramePr>
              <p:cNvPr id="2089" name="Object 46"/>
              <p:cNvGraphicFramePr>
                <a:graphicFrameLocks noChangeAspect="1"/>
              </p:cNvGraphicFramePr>
              <p:nvPr/>
            </p:nvGraphicFramePr>
            <p:xfrm>
              <a:off x="1141" y="2417"/>
              <a:ext cx="288" cy="208"/>
            </p:xfrm>
            <a:graphic>
              <a:graphicData uri="http://schemas.openxmlformats.org/presentationml/2006/ole">
                <p:oleObj spid="_x0000_s2089" name="Equation" r:id="rId11" imgW="457200" imgH="330200" progId="Equation.DSMT4">
                  <p:embed/>
                </p:oleObj>
              </a:graphicData>
            </a:graphic>
          </p:graphicFrame>
        </p:grpSp>
        <p:sp>
          <p:nvSpPr>
            <p:cNvPr id="2075" name="Line 44"/>
            <p:cNvSpPr>
              <a:spLocks noChangeShapeType="1"/>
            </p:cNvSpPr>
            <p:nvPr/>
          </p:nvSpPr>
          <p:spPr bwMode="auto">
            <a:xfrm flipV="1">
              <a:off x="1029" y="2248"/>
              <a:ext cx="227" cy="2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med" len="med"/>
              <a:tailEnd type="oval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aphicFrame>
        <p:nvGraphicFramePr>
          <p:cNvPr id="54" name="Object 49"/>
          <p:cNvGraphicFramePr>
            <a:graphicFrameLocks noChangeAspect="1"/>
          </p:cNvGraphicFramePr>
          <p:nvPr/>
        </p:nvGraphicFramePr>
        <p:xfrm>
          <a:off x="2768600" y="5641975"/>
          <a:ext cx="2809875" cy="696913"/>
        </p:xfrm>
        <a:graphic>
          <a:graphicData uri="http://schemas.openxmlformats.org/presentationml/2006/ole">
            <p:oleObj spid="_x0000_s2061" name="Equation" r:id="rId12" imgW="2463800" imgH="609600" progId="Equation.DSMT4">
              <p:embed/>
            </p:oleObj>
          </a:graphicData>
        </a:graphic>
      </p:graphicFrame>
      <p:sp>
        <p:nvSpPr>
          <p:cNvPr id="56" name="AutoShape 51"/>
          <p:cNvSpPr>
            <a:spLocks noChangeArrowheads="1"/>
          </p:cNvSpPr>
          <p:nvPr/>
        </p:nvSpPr>
        <p:spPr bwMode="auto">
          <a:xfrm>
            <a:off x="2733675" y="5630863"/>
            <a:ext cx="2881313" cy="7254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endParaRPr lang="fr-FR" altLang="en-US"/>
          </a:p>
        </p:txBody>
      </p:sp>
      <p:grpSp>
        <p:nvGrpSpPr>
          <p:cNvPr id="57" name="Group 67"/>
          <p:cNvGrpSpPr>
            <a:grpSpLocks/>
          </p:cNvGrpSpPr>
          <p:nvPr/>
        </p:nvGrpSpPr>
        <p:grpSpPr bwMode="auto">
          <a:xfrm>
            <a:off x="3922713" y="6075363"/>
            <a:ext cx="1333500" cy="701675"/>
            <a:chOff x="2699" y="3121"/>
            <a:chExt cx="840" cy="442"/>
          </a:xfrm>
        </p:grpSpPr>
        <p:graphicFrame>
          <p:nvGraphicFramePr>
            <p:cNvPr id="2072" name="Object 55"/>
            <p:cNvGraphicFramePr>
              <a:graphicFrameLocks noChangeAspect="1"/>
            </p:cNvGraphicFramePr>
            <p:nvPr/>
          </p:nvGraphicFramePr>
          <p:xfrm>
            <a:off x="2699" y="3339"/>
            <a:ext cx="840" cy="224"/>
          </p:xfrm>
          <a:graphic>
            <a:graphicData uri="http://schemas.openxmlformats.org/presentationml/2006/ole">
              <p:oleObj spid="_x0000_s2072" name="Equation" r:id="rId13" imgW="1333500" imgH="355600" progId="Equation.DSMT4">
                <p:embed/>
              </p:oleObj>
            </a:graphicData>
          </a:graphic>
        </p:graphicFrame>
        <p:sp>
          <p:nvSpPr>
            <p:cNvPr id="2073" name="Line 57"/>
            <p:cNvSpPr>
              <a:spLocks noChangeShapeType="1"/>
            </p:cNvSpPr>
            <p:nvPr/>
          </p:nvSpPr>
          <p:spPr bwMode="auto">
            <a:xfrm flipV="1">
              <a:off x="3022" y="3121"/>
              <a:ext cx="45" cy="2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0" name="Group 65"/>
          <p:cNvGrpSpPr>
            <a:grpSpLocks/>
          </p:cNvGrpSpPr>
          <p:nvPr/>
        </p:nvGrpSpPr>
        <p:grpSpPr bwMode="auto">
          <a:xfrm>
            <a:off x="4876800" y="5341938"/>
            <a:ext cx="1379538" cy="360362"/>
            <a:chOff x="3300" y="2659"/>
            <a:chExt cx="869" cy="227"/>
          </a:xfrm>
        </p:grpSpPr>
        <p:graphicFrame>
          <p:nvGraphicFramePr>
            <p:cNvPr id="2068" name="Object 53"/>
            <p:cNvGraphicFramePr>
              <a:graphicFrameLocks noChangeAspect="1"/>
            </p:cNvGraphicFramePr>
            <p:nvPr/>
          </p:nvGraphicFramePr>
          <p:xfrm>
            <a:off x="3833" y="2659"/>
            <a:ext cx="336" cy="192"/>
          </p:xfrm>
          <a:graphic>
            <a:graphicData uri="http://schemas.openxmlformats.org/presentationml/2006/ole">
              <p:oleObj spid="_x0000_s2068" name="Equation" r:id="rId14" imgW="533169" imgH="304668" progId="Equation.DSMT4">
                <p:embed/>
              </p:oleObj>
            </a:graphicData>
          </a:graphic>
        </p:graphicFrame>
        <p:grpSp>
          <p:nvGrpSpPr>
            <p:cNvPr id="2069" name="Group 64"/>
            <p:cNvGrpSpPr>
              <a:grpSpLocks/>
            </p:cNvGrpSpPr>
            <p:nvPr/>
          </p:nvGrpSpPr>
          <p:grpSpPr bwMode="auto">
            <a:xfrm>
              <a:off x="3300" y="2750"/>
              <a:ext cx="533" cy="136"/>
              <a:chOff x="3300" y="2750"/>
              <a:chExt cx="533" cy="136"/>
            </a:xfrm>
          </p:grpSpPr>
          <p:sp>
            <p:nvSpPr>
              <p:cNvPr id="2070" name="Freeform 61"/>
              <p:cNvSpPr>
                <a:spLocks/>
              </p:cNvSpPr>
              <p:nvPr/>
            </p:nvSpPr>
            <p:spPr bwMode="auto">
              <a:xfrm>
                <a:off x="3300" y="2750"/>
                <a:ext cx="533" cy="124"/>
              </a:xfrm>
              <a:custGeom>
                <a:avLst/>
                <a:gdLst>
                  <a:gd name="T0" fmla="*/ 533 w 533"/>
                  <a:gd name="T1" fmla="*/ 0 h 124"/>
                  <a:gd name="T2" fmla="*/ 215 w 533"/>
                  <a:gd name="T3" fmla="*/ 0 h 124"/>
                  <a:gd name="T4" fmla="*/ 0 w 533"/>
                  <a:gd name="T5" fmla="*/ 124 h 1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33" h="124">
                    <a:moveTo>
                      <a:pt x="533" y="0"/>
                    </a:moveTo>
                    <a:lnTo>
                      <a:pt x="215" y="0"/>
                    </a:lnTo>
                    <a:lnTo>
                      <a:pt x="0" y="124"/>
                    </a:ln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1" name="Line 62"/>
              <p:cNvSpPr>
                <a:spLocks noChangeShapeType="1"/>
              </p:cNvSpPr>
              <p:nvPr/>
            </p:nvSpPr>
            <p:spPr bwMode="auto">
              <a:xfrm>
                <a:off x="3515" y="2750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stealth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65" name="Group 66"/>
          <p:cNvGrpSpPr>
            <a:grpSpLocks/>
          </p:cNvGrpSpPr>
          <p:nvPr/>
        </p:nvGrpSpPr>
        <p:grpSpPr bwMode="auto">
          <a:xfrm>
            <a:off x="5122863" y="6162675"/>
            <a:ext cx="1014412" cy="304800"/>
            <a:chOff x="3458" y="3113"/>
            <a:chExt cx="639" cy="192"/>
          </a:xfrm>
        </p:grpSpPr>
        <p:graphicFrame>
          <p:nvGraphicFramePr>
            <p:cNvPr id="2066" name="Object 54"/>
            <p:cNvGraphicFramePr>
              <a:graphicFrameLocks noChangeAspect="1"/>
            </p:cNvGraphicFramePr>
            <p:nvPr/>
          </p:nvGraphicFramePr>
          <p:xfrm>
            <a:off x="3833" y="3113"/>
            <a:ext cx="264" cy="192"/>
          </p:xfrm>
          <a:graphic>
            <a:graphicData uri="http://schemas.openxmlformats.org/presentationml/2006/ole">
              <p:oleObj spid="_x0000_s2066" name="Equation" r:id="rId15" imgW="418918" imgH="304668" progId="Equation.DSMT4">
                <p:embed/>
              </p:oleObj>
            </a:graphicData>
          </a:graphic>
        </p:graphicFrame>
        <p:sp>
          <p:nvSpPr>
            <p:cNvPr id="2067" name="Line 63"/>
            <p:cNvSpPr>
              <a:spLocks noChangeShapeType="1"/>
            </p:cNvSpPr>
            <p:nvPr/>
          </p:nvSpPr>
          <p:spPr bwMode="auto">
            <a:xfrm flipH="1" flipV="1">
              <a:off x="3458" y="3176"/>
              <a:ext cx="363" cy="45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  <p:bldP spid="13" grpId="0"/>
      <p:bldP spid="31" grpId="0"/>
      <p:bldP spid="16" grpId="0"/>
      <p:bldP spid="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9" descr="http://api.cours.fr/v1/api/corpus/data/mtabswf/opd/370099/img/3/8/1/8/381849.gif"/>
          <p:cNvSpPr>
            <a:spLocks noChangeAspect="1" noChangeArrowheads="1"/>
          </p:cNvSpPr>
          <p:nvPr/>
        </p:nvSpPr>
        <p:spPr bwMode="auto">
          <a:xfrm>
            <a:off x="155575" y="52388"/>
            <a:ext cx="904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122238"/>
            <a:ext cx="9144000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m</a:t>
            </a:r>
            <a:r>
              <a:rPr lang="fr-FR" sz="2400" b="1" baseline="-25000" dirty="0">
                <a:cs typeface="Times New Roman" panose="02020603050405020304" pitchFamily="18" charset="0"/>
              </a:rPr>
              <a:t>A</a:t>
            </a:r>
            <a:r>
              <a:rPr lang="fr-FR" sz="2400" b="1" dirty="0">
                <a:cs typeface="Times New Roman" panose="02020603050405020304" pitchFamily="18" charset="0"/>
              </a:rPr>
              <a:t> et </a:t>
            </a:r>
            <a:r>
              <a:rPr lang="fr-FR" sz="2400" b="1" dirty="0" err="1">
                <a:cs typeface="Times New Roman" panose="02020603050405020304" pitchFamily="18" charset="0"/>
              </a:rPr>
              <a:t>m</a:t>
            </a:r>
            <a:r>
              <a:rPr lang="fr-FR" sz="2400" b="1" baseline="-25000" dirty="0" err="1">
                <a:cs typeface="Times New Roman" panose="02020603050405020304" pitchFamily="18" charset="0"/>
              </a:rPr>
              <a:t>B</a:t>
            </a:r>
            <a:r>
              <a:rPr lang="fr-FR" sz="2400" b="1" dirty="0">
                <a:cs typeface="Times New Roman" panose="02020603050405020304" pitchFamily="18" charset="0"/>
              </a:rPr>
              <a:t> sont des masses exprimées en kilogramme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(kg)</a:t>
            </a:r>
            <a:r>
              <a:rPr lang="fr-FR" sz="2400" b="1" dirty="0">
                <a:cs typeface="Times New Roman" panose="02020603050405020304" pitchFamily="18" charset="0"/>
              </a:rPr>
              <a:t>;</a:t>
            </a:r>
          </a:p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d est la distance entre les deux corps en mètre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(m)</a:t>
            </a:r>
            <a:r>
              <a:rPr lang="fr-FR" sz="2400" b="1" dirty="0">
                <a:cs typeface="Times New Roman" panose="02020603050405020304" pitchFamily="18" charset="0"/>
              </a:rPr>
              <a:t> ;</a:t>
            </a:r>
          </a:p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G : constante de gravitation universelle dont la valeur est :                  </a:t>
            </a: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 = 6,67.10</a:t>
            </a:r>
            <a:r>
              <a:rPr lang="fr-FR" sz="2400" b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-11</a:t>
            </a: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N.kg</a:t>
            </a:r>
            <a:r>
              <a:rPr lang="fr-FR" sz="2400" b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-2</a:t>
            </a:r>
            <a:r>
              <a:rPr lang="fr-FR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.m</a:t>
            </a:r>
            <a:r>
              <a:rPr lang="fr-FR" sz="2400" b="1" baseline="300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</a:t>
            </a:r>
          </a:p>
          <a:p>
            <a:pPr rtl="1" eaLnBrk="1" hangingPunct="1">
              <a:lnSpc>
                <a:spcPts val="24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                     sont des forces exprimées en Newton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(N)</a:t>
            </a:r>
            <a:r>
              <a:rPr lang="fr-FR" sz="2400" b="1" dirty="0">
                <a:cs typeface="Times New Roman" panose="02020603050405020304" pitchFamily="18" charset="0"/>
              </a:rPr>
              <a:t>.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48" name="Object 49"/>
          <p:cNvGraphicFramePr>
            <a:graphicFrameLocks noChangeAspect="1"/>
          </p:cNvGraphicFramePr>
          <p:nvPr/>
        </p:nvGraphicFramePr>
        <p:xfrm>
          <a:off x="11113" y="1136650"/>
          <a:ext cx="1589087" cy="438150"/>
        </p:xfrm>
        <a:graphic>
          <a:graphicData uri="http://schemas.openxmlformats.org/presentationml/2006/ole">
            <p:oleObj spid="_x0000_s3076" name="Equation" r:id="rId3" imgW="1193800" imgH="330200" progId="Equation.DSMT4">
              <p:embed/>
            </p:oleObj>
          </a:graphicData>
        </a:graphic>
      </p:graphicFrame>
      <p:sp>
        <p:nvSpPr>
          <p:cNvPr id="49" name="Rectangle 48"/>
          <p:cNvSpPr/>
          <p:nvPr/>
        </p:nvSpPr>
        <p:spPr>
          <a:xfrm>
            <a:off x="22225" y="1455738"/>
            <a:ext cx="67008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2-1-Application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22225" y="1866900"/>
            <a:ext cx="9121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On peut déterminer la force d’attraction gravitationnelle exercée par la Terre sur la Lune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-6350" y="2473325"/>
            <a:ext cx="6729413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solidFill>
                  <a:srgbClr val="00B0F0"/>
                </a:solidFill>
                <a:cs typeface="Times New Roman" pitchFamily="18" charset="0"/>
              </a:rPr>
              <a:t>Données :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Masse de la Terre : M</a:t>
            </a:r>
            <a:r>
              <a:rPr lang="fr-FR" altLang="en-US" sz="2400" b="1" baseline="-25000">
                <a:cs typeface="Times New Roman" pitchFamily="18" charset="0"/>
              </a:rPr>
              <a:t>T</a:t>
            </a:r>
            <a:r>
              <a:rPr lang="fr-FR" altLang="en-US" sz="2400" b="1">
                <a:cs typeface="Times New Roman" pitchFamily="18" charset="0"/>
              </a:rPr>
              <a:t> = 5,98.10</a:t>
            </a:r>
            <a:r>
              <a:rPr lang="fr-FR" altLang="en-US" sz="2400" b="1" baseline="30000">
                <a:cs typeface="Times New Roman" pitchFamily="18" charset="0"/>
              </a:rPr>
              <a:t>24</a:t>
            </a:r>
            <a:r>
              <a:rPr lang="fr-FR" altLang="en-US" sz="2400" b="1">
                <a:cs typeface="Times New Roman" pitchFamily="18" charset="0"/>
              </a:rPr>
              <a:t> kg 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Masse de la Lune : M</a:t>
            </a:r>
            <a:r>
              <a:rPr lang="fr-FR" altLang="en-US" sz="2400" b="1" baseline="-25000">
                <a:cs typeface="Times New Roman" pitchFamily="18" charset="0"/>
              </a:rPr>
              <a:t>L</a:t>
            </a:r>
            <a:r>
              <a:rPr lang="fr-FR" altLang="en-US" sz="2400" b="1">
                <a:cs typeface="Times New Roman" pitchFamily="18" charset="0"/>
              </a:rPr>
              <a:t> = 7,35.10</a:t>
            </a:r>
            <a:r>
              <a:rPr lang="fr-FR" altLang="en-US" sz="2400" b="1" baseline="30000">
                <a:cs typeface="Times New Roman" pitchFamily="18" charset="0"/>
              </a:rPr>
              <a:t>22</a:t>
            </a:r>
            <a:r>
              <a:rPr lang="fr-FR" altLang="en-US" sz="2400" b="1">
                <a:cs typeface="Times New Roman" pitchFamily="18" charset="0"/>
              </a:rPr>
              <a:t> kg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Distance les séparant : d = 3,83.10</a:t>
            </a:r>
            <a:r>
              <a:rPr lang="fr-FR" altLang="en-US" sz="2400" b="1" baseline="30000">
                <a:cs typeface="Times New Roman" pitchFamily="18" charset="0"/>
              </a:rPr>
              <a:t>8</a:t>
            </a:r>
            <a:r>
              <a:rPr lang="fr-FR" altLang="en-US" sz="2400" b="1">
                <a:cs typeface="Times New Roman" pitchFamily="18" charset="0"/>
              </a:rPr>
              <a:t> m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50" name="Object 14"/>
          <p:cNvGraphicFramePr>
            <a:graphicFrameLocks noChangeAspect="1"/>
          </p:cNvGraphicFramePr>
          <p:nvPr/>
        </p:nvGraphicFramePr>
        <p:xfrm>
          <a:off x="73025" y="3832225"/>
          <a:ext cx="1831975" cy="393700"/>
        </p:xfrm>
        <a:graphic>
          <a:graphicData uri="http://schemas.openxmlformats.org/presentationml/2006/ole">
            <p:oleObj spid="_x0000_s3080" name="Equation" r:id="rId4" imgW="1536700" imgH="330200" progId="Equation.DSMT4">
              <p:embed/>
            </p:oleObj>
          </a:graphicData>
        </a:graphic>
      </p:graphicFrame>
      <p:graphicFrame>
        <p:nvGraphicFramePr>
          <p:cNvPr id="51" name="Object 15"/>
          <p:cNvGraphicFramePr>
            <a:graphicFrameLocks noChangeAspect="1"/>
          </p:cNvGraphicFramePr>
          <p:nvPr/>
        </p:nvGraphicFramePr>
        <p:xfrm>
          <a:off x="1905000" y="3657600"/>
          <a:ext cx="1558925" cy="727075"/>
        </p:xfrm>
        <a:graphic>
          <a:graphicData uri="http://schemas.openxmlformats.org/presentationml/2006/ole">
            <p:oleObj spid="_x0000_s3081" name="Equation" r:id="rId5" imgW="1308100" imgH="609600" progId="Equation.DSMT4">
              <p:embed/>
            </p:oleObj>
          </a:graphicData>
        </a:graphic>
      </p:graphicFrame>
      <p:graphicFrame>
        <p:nvGraphicFramePr>
          <p:cNvPr id="52" name="Object 16"/>
          <p:cNvGraphicFramePr>
            <a:graphicFrameLocks noChangeAspect="1"/>
          </p:cNvGraphicFramePr>
          <p:nvPr/>
        </p:nvGraphicFramePr>
        <p:xfrm>
          <a:off x="3484563" y="3609975"/>
          <a:ext cx="3949700" cy="984250"/>
        </p:xfrm>
        <a:graphic>
          <a:graphicData uri="http://schemas.openxmlformats.org/presentationml/2006/ole">
            <p:oleObj spid="_x0000_s3082" name="Equation" r:id="rId6" imgW="3314700" imgH="825500" progId="Equation.DSMT4">
              <p:embed/>
            </p:oleObj>
          </a:graphicData>
        </a:graphic>
      </p:graphicFrame>
      <p:graphicFrame>
        <p:nvGraphicFramePr>
          <p:cNvPr id="53" name="Object 17"/>
          <p:cNvGraphicFramePr>
            <a:graphicFrameLocks noChangeAspect="1"/>
          </p:cNvGraphicFramePr>
          <p:nvPr/>
        </p:nvGraphicFramePr>
        <p:xfrm>
          <a:off x="7434263" y="3790950"/>
          <a:ext cx="1666875" cy="409575"/>
        </p:xfrm>
        <a:graphic>
          <a:graphicData uri="http://schemas.openxmlformats.org/presentationml/2006/ole">
            <p:oleObj spid="_x0000_s3083" name="Equation" r:id="rId7" imgW="1396394" imgH="342751" progId="Equation.DSMT4">
              <p:embed/>
            </p:oleObj>
          </a:graphicData>
        </a:graphic>
      </p:graphicFrame>
      <p:sp>
        <p:nvSpPr>
          <p:cNvPr id="54" name="Rectangle 53"/>
          <p:cNvSpPr/>
          <p:nvPr/>
        </p:nvSpPr>
        <p:spPr>
          <a:xfrm>
            <a:off x="0" y="4552950"/>
            <a:ext cx="67230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2-poids d’un corps a la surface de la terre 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-76200" y="5014913"/>
            <a:ext cx="9220200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Le poids  est une force qui s’exerce sur tout corps possédant une masse et comme toute force, il possède les caractéristiques suivantes :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 une direction : celle de la verticale du lieu.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 un sens : orienté de haut en bas.</a:t>
            </a:r>
          </a:p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 une valeur : 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55" name="Object 17"/>
          <p:cNvGraphicFramePr>
            <a:graphicFrameLocks noChangeAspect="1"/>
          </p:cNvGraphicFramePr>
          <p:nvPr/>
        </p:nvGraphicFramePr>
        <p:xfrm>
          <a:off x="5522913" y="4552950"/>
          <a:ext cx="404812" cy="452438"/>
        </p:xfrm>
        <a:graphic>
          <a:graphicData uri="http://schemas.openxmlformats.org/presentationml/2006/ole">
            <p:oleObj spid="_x0000_s3086" name="Equation" r:id="rId8" imgW="291973" imgH="330057" progId="Equation.DSMT4">
              <p:embed/>
            </p:oleObj>
          </a:graphicData>
        </a:graphic>
      </p:graphicFrame>
      <p:graphicFrame>
        <p:nvGraphicFramePr>
          <p:cNvPr id="56" name="Object 17"/>
          <p:cNvGraphicFramePr>
            <a:graphicFrameLocks noChangeAspect="1"/>
          </p:cNvGraphicFramePr>
          <p:nvPr/>
        </p:nvGraphicFramePr>
        <p:xfrm>
          <a:off x="1728788" y="6013450"/>
          <a:ext cx="1414462" cy="452438"/>
        </p:xfrm>
        <a:graphic>
          <a:graphicData uri="http://schemas.openxmlformats.org/presentationml/2006/ole">
            <p:oleObj spid="_x0000_s3087" name="Equation" r:id="rId9" imgW="1028700" imgH="330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/>
      <p:bldP spid="49" grpId="0"/>
      <p:bldP spid="3078" grpId="0"/>
      <p:bldP spid="3079" grpId="0"/>
      <p:bldP spid="54" grpId="0"/>
      <p:bldP spid="30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4763" y="0"/>
            <a:ext cx="9680575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</a:t>
            </a:r>
            <a:r>
              <a:rPr lang="fr-FR" sz="2400" b="1" dirty="0">
                <a:cs typeface="Times New Roman" panose="02020603050405020304" pitchFamily="18" charset="0"/>
              </a:rPr>
              <a:t> est une force exprimée en Newton (N) ;</a:t>
            </a:r>
          </a:p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m</a:t>
            </a:r>
            <a:r>
              <a:rPr lang="fr-FR" sz="2400" b="1" dirty="0">
                <a:cs typeface="Times New Roman" panose="02020603050405020304" pitchFamily="18" charset="0"/>
              </a:rPr>
              <a:t> est la masse du corps exprimée en kilogramme (kg) ;</a:t>
            </a:r>
          </a:p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</a:t>
            </a:r>
            <a:r>
              <a:rPr lang="fr-F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0</a:t>
            </a:r>
            <a:r>
              <a:rPr lang="fr-FR" sz="2400" b="1" dirty="0">
                <a:cs typeface="Times New Roman" panose="02020603050405020304" pitchFamily="18" charset="0"/>
              </a:rPr>
              <a:t> = accélération de la pesanteur 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à la surface de la terre </a:t>
            </a:r>
            <a:r>
              <a:rPr lang="fr-FR" sz="2400" b="1" dirty="0">
                <a:cs typeface="Times New Roman" panose="02020603050405020304" pitchFamily="18" charset="0"/>
              </a:rPr>
              <a:t>= 9,8 N.kg</a:t>
            </a:r>
            <a:r>
              <a:rPr lang="fr-FR" sz="2400" b="1" baseline="30000" dirty="0">
                <a:cs typeface="Times New Roman" panose="02020603050405020304" pitchFamily="18" charset="0"/>
              </a:rPr>
              <a:t>-1</a:t>
            </a:r>
            <a:r>
              <a:rPr lang="fr-FR" sz="2400" b="1" dirty="0">
                <a:cs typeface="Times New Roman" panose="02020603050405020304" pitchFamily="18" charset="0"/>
              </a:rPr>
              <a:t>.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-4763" y="1292225"/>
            <a:ext cx="8978901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Le poids P d’un corps A de masse m est assimilé à la force d’attraction gravitationnelle F</a:t>
            </a:r>
            <a:r>
              <a:rPr lang="fr-FR" altLang="en-US" sz="2400" b="1" baseline="-25000">
                <a:cs typeface="Times New Roman" pitchFamily="18" charset="0"/>
              </a:rPr>
              <a:t>Terre/A</a:t>
            </a:r>
            <a:r>
              <a:rPr lang="fr-FR" altLang="en-US" sz="2400" b="1">
                <a:cs typeface="Times New Roman" pitchFamily="18" charset="0"/>
              </a:rPr>
              <a:t> qu’exerce la Terre (de masse M</a:t>
            </a:r>
            <a:r>
              <a:rPr lang="fr-FR" altLang="en-US" sz="2400" b="1" baseline="-25000">
                <a:cs typeface="Times New Roman" pitchFamily="18" charset="0"/>
              </a:rPr>
              <a:t>T</a:t>
            </a:r>
            <a:r>
              <a:rPr lang="fr-FR" altLang="en-US" sz="2400" b="1">
                <a:cs typeface="Times New Roman" pitchFamily="18" charset="0"/>
              </a:rPr>
              <a:t>) sur ce corps situé à sa surface (ou à une certaine altitude) :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763" y="862013"/>
            <a:ext cx="64087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3- Poids et force d'attraction gravitationnelle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graphicFrame>
        <p:nvGraphicFramePr>
          <p:cNvPr id="37" name="Object 48"/>
          <p:cNvGraphicFramePr>
            <a:graphicFrameLocks noChangeAspect="1"/>
          </p:cNvGraphicFramePr>
          <p:nvPr/>
        </p:nvGraphicFramePr>
        <p:xfrm>
          <a:off x="2614613" y="2185988"/>
          <a:ext cx="2028825" cy="735012"/>
        </p:xfrm>
        <a:graphic>
          <a:graphicData uri="http://schemas.openxmlformats.org/presentationml/2006/ole">
            <p:oleObj spid="_x0000_s4101" name="Equation" r:id="rId3" imgW="1854200" imgH="673100" progId="Equation.DSMT4">
              <p:embed/>
            </p:oleObj>
          </a:graphicData>
        </a:graphic>
      </p:graphicFrame>
      <p:grpSp>
        <p:nvGrpSpPr>
          <p:cNvPr id="38" name="Group 55"/>
          <p:cNvGrpSpPr>
            <a:grpSpLocks/>
          </p:cNvGrpSpPr>
          <p:nvPr/>
        </p:nvGrpSpPr>
        <p:grpSpPr bwMode="auto">
          <a:xfrm>
            <a:off x="4932363" y="2257425"/>
            <a:ext cx="3411537" cy="2462213"/>
            <a:chOff x="113" y="3294"/>
            <a:chExt cx="1472" cy="1071"/>
          </a:xfrm>
        </p:grpSpPr>
        <p:grpSp>
          <p:nvGrpSpPr>
            <p:cNvPr id="4118" name="Group 54"/>
            <p:cNvGrpSpPr>
              <a:grpSpLocks/>
            </p:cNvGrpSpPr>
            <p:nvPr/>
          </p:nvGrpSpPr>
          <p:grpSpPr bwMode="auto">
            <a:xfrm>
              <a:off x="113" y="3294"/>
              <a:ext cx="1472" cy="1071"/>
              <a:chOff x="113" y="3294"/>
              <a:chExt cx="1472" cy="1071"/>
            </a:xfrm>
          </p:grpSpPr>
          <p:grpSp>
            <p:nvGrpSpPr>
              <p:cNvPr id="4120" name="Group 46"/>
              <p:cNvGrpSpPr>
                <a:grpSpLocks/>
              </p:cNvGrpSpPr>
              <p:nvPr/>
            </p:nvGrpSpPr>
            <p:grpSpPr bwMode="auto">
              <a:xfrm>
                <a:off x="113" y="3294"/>
                <a:ext cx="907" cy="917"/>
                <a:chOff x="113" y="3294"/>
                <a:chExt cx="907" cy="917"/>
              </a:xfrm>
            </p:grpSpPr>
            <p:sp>
              <p:nvSpPr>
                <p:cNvPr id="4126" name="Oval 34"/>
                <p:cNvSpPr>
                  <a:spLocks noChangeArrowheads="1"/>
                </p:cNvSpPr>
                <p:nvPr/>
              </p:nvSpPr>
              <p:spPr bwMode="auto">
                <a:xfrm>
                  <a:off x="113" y="3294"/>
                  <a:ext cx="907" cy="917"/>
                </a:xfrm>
                <a:prstGeom prst="ellipse">
                  <a:avLst/>
                </a:prstGeom>
                <a:solidFill>
                  <a:srgbClr val="DEBD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 eaLnBrk="1" hangingPunct="1"/>
                  <a:endParaRPr lang="fr-FR" altLang="en-US"/>
                </a:p>
              </p:txBody>
            </p:sp>
            <p:graphicFrame>
              <p:nvGraphicFramePr>
                <p:cNvPr id="4127" name="Object 45"/>
                <p:cNvGraphicFramePr>
                  <a:graphicFrameLocks noChangeAspect="1"/>
                </p:cNvGraphicFramePr>
                <p:nvPr/>
              </p:nvGraphicFramePr>
              <p:xfrm>
                <a:off x="536" y="3716"/>
                <a:ext cx="78" cy="91"/>
              </p:xfrm>
              <a:graphic>
                <a:graphicData uri="http://schemas.openxmlformats.org/presentationml/2006/ole">
                  <p:oleObj spid="_x0000_s4127" name="Equation" r:id="rId4" imgW="75936" imgH="88592" progId="Equation.DSMT4">
                    <p:embed/>
                  </p:oleObj>
                </a:graphicData>
              </a:graphic>
            </p:graphicFrame>
          </p:grpSp>
          <p:sp>
            <p:nvSpPr>
              <p:cNvPr id="4121" name="Oval 35"/>
              <p:cNvSpPr>
                <a:spLocks noChangeArrowheads="1"/>
              </p:cNvSpPr>
              <p:nvPr/>
            </p:nvSpPr>
            <p:spPr bwMode="auto">
              <a:xfrm>
                <a:off x="918" y="3339"/>
                <a:ext cx="181" cy="181"/>
              </a:xfrm>
              <a:prstGeom prst="ellipse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 rtl="1" eaLnBrk="1" hangingPunct="1"/>
                <a:endParaRPr lang="fr-FR" altLang="en-US"/>
              </a:p>
            </p:txBody>
          </p:sp>
          <p:sp>
            <p:nvSpPr>
              <p:cNvPr id="4122" name="Freeform 36"/>
              <p:cNvSpPr>
                <a:spLocks/>
              </p:cNvSpPr>
              <p:nvPr/>
            </p:nvSpPr>
            <p:spPr bwMode="auto">
              <a:xfrm>
                <a:off x="570" y="3426"/>
                <a:ext cx="437" cy="332"/>
              </a:xfrm>
              <a:custGeom>
                <a:avLst/>
                <a:gdLst>
                  <a:gd name="T0" fmla="*/ 0 w 437"/>
                  <a:gd name="T1" fmla="*/ 332 h 332"/>
                  <a:gd name="T2" fmla="*/ 437 w 437"/>
                  <a:gd name="T3" fmla="*/ 0 h 3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7" h="332">
                    <a:moveTo>
                      <a:pt x="0" y="332"/>
                    </a:moveTo>
                    <a:lnTo>
                      <a:pt x="437" y="0"/>
                    </a:lnTo>
                  </a:path>
                </a:pathLst>
              </a:custGeom>
              <a:noFill/>
              <a:ln w="9525" cap="flat" cmpd="sng">
                <a:solidFill>
                  <a:srgbClr val="0000FF"/>
                </a:solidFill>
                <a:prstDash val="solid"/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graphicFrame>
            <p:nvGraphicFramePr>
              <p:cNvPr id="4123" name="Object 41"/>
              <p:cNvGraphicFramePr>
                <a:graphicFrameLocks noChangeAspect="1"/>
              </p:cNvGraphicFramePr>
              <p:nvPr/>
            </p:nvGraphicFramePr>
            <p:xfrm>
              <a:off x="843" y="3544"/>
              <a:ext cx="112" cy="192"/>
            </p:xfrm>
            <a:graphic>
              <a:graphicData uri="http://schemas.openxmlformats.org/presentationml/2006/ole">
                <p:oleObj spid="_x0000_s4123" name="Equation" r:id="rId5" imgW="177569" imgH="304404" progId="Equation.DSMT4">
                  <p:embed/>
                </p:oleObj>
              </a:graphicData>
            </a:graphic>
          </p:graphicFrame>
          <p:graphicFrame>
            <p:nvGraphicFramePr>
              <p:cNvPr id="4124" name="Object 43"/>
              <p:cNvGraphicFramePr>
                <a:graphicFrameLocks noChangeAspect="1"/>
              </p:cNvGraphicFramePr>
              <p:nvPr/>
            </p:nvGraphicFramePr>
            <p:xfrm>
              <a:off x="430" y="3409"/>
              <a:ext cx="370" cy="166"/>
            </p:xfrm>
            <a:graphic>
              <a:graphicData uri="http://schemas.openxmlformats.org/presentationml/2006/ole">
                <p:oleObj spid="_x0000_s4124" name="Equation" r:id="rId6" imgW="736600" imgH="330200" progId="Equation.DSMT4">
                  <p:embed/>
                </p:oleObj>
              </a:graphicData>
            </a:graphic>
          </p:graphicFrame>
          <p:graphicFrame>
            <p:nvGraphicFramePr>
              <p:cNvPr id="4125" name="Object 41"/>
              <p:cNvGraphicFramePr>
                <a:graphicFrameLocks noChangeAspect="1"/>
              </p:cNvGraphicFramePr>
              <p:nvPr/>
            </p:nvGraphicFramePr>
            <p:xfrm>
              <a:off x="1155" y="4157"/>
              <a:ext cx="430" cy="208"/>
            </p:xfrm>
            <a:graphic>
              <a:graphicData uri="http://schemas.openxmlformats.org/presentationml/2006/ole">
                <p:oleObj spid="_x0000_s4125" name="Equation" r:id="rId7" imgW="685800" imgH="330200" progId="Equation.DSMT4">
                  <p:embed/>
                </p:oleObj>
              </a:graphicData>
            </a:graphic>
          </p:graphicFrame>
        </p:grpSp>
        <p:sp>
          <p:nvSpPr>
            <p:cNvPr id="4119" name="Freeform 37"/>
            <p:cNvSpPr>
              <a:spLocks/>
            </p:cNvSpPr>
            <p:nvPr/>
          </p:nvSpPr>
          <p:spPr bwMode="auto">
            <a:xfrm>
              <a:off x="760" y="3436"/>
              <a:ext cx="249" cy="190"/>
            </a:xfrm>
            <a:custGeom>
              <a:avLst/>
              <a:gdLst>
                <a:gd name="T0" fmla="*/ 249 w 249"/>
                <a:gd name="T1" fmla="*/ 0 h 190"/>
                <a:gd name="T2" fmla="*/ 0 w 249"/>
                <a:gd name="T3" fmla="*/ 190 h 19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9" h="190">
                  <a:moveTo>
                    <a:pt x="249" y="0"/>
                  </a:moveTo>
                  <a:lnTo>
                    <a:pt x="0" y="19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oval" w="sm" len="sm"/>
              <a:tailEnd type="stealth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7161213" y="2233613"/>
            <a:ext cx="173831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  <a:defRPr/>
            </a:pPr>
            <a:r>
              <a:rPr lang="fr-FR" alt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Corps (S) de masse m</a:t>
            </a:r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6781800" y="3168650"/>
            <a:ext cx="19494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fr-FR" altLang="en-US" sz="2000" b="1" dirty="0" smtClean="0">
                <a:solidFill>
                  <a:srgbClr val="AD25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La terre de masse M</a:t>
            </a:r>
            <a:r>
              <a:rPr lang="fr-FR" altLang="en-US" sz="2000" b="1" baseline="-25000" dirty="0" smtClean="0">
                <a:solidFill>
                  <a:srgbClr val="AD25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T</a:t>
            </a:r>
          </a:p>
        </p:txBody>
      </p:sp>
      <p:graphicFrame>
        <p:nvGraphicFramePr>
          <p:cNvPr id="51" name="Object 48"/>
          <p:cNvGraphicFramePr>
            <a:graphicFrameLocks noChangeAspect="1"/>
          </p:cNvGraphicFramePr>
          <p:nvPr/>
        </p:nvGraphicFramePr>
        <p:xfrm>
          <a:off x="2092325" y="2903538"/>
          <a:ext cx="1876425" cy="735012"/>
        </p:xfrm>
        <a:graphic>
          <a:graphicData uri="http://schemas.openxmlformats.org/presentationml/2006/ole">
            <p:oleObj spid="_x0000_s4105" name="Equation" r:id="rId8" imgW="1714500" imgH="673100" progId="Equation.DSMT4">
              <p:embed/>
            </p:oleObj>
          </a:graphicData>
        </a:graphic>
      </p:graphicFrame>
      <p:cxnSp>
        <p:nvCxnSpPr>
          <p:cNvPr id="4106" name="Connecteur droit 4"/>
          <p:cNvCxnSpPr>
            <a:cxnSpLocks noChangeShapeType="1"/>
          </p:cNvCxnSpPr>
          <p:nvPr/>
        </p:nvCxnSpPr>
        <p:spPr bwMode="auto">
          <a:xfrm flipH="1">
            <a:off x="2092325" y="3019425"/>
            <a:ext cx="247650" cy="503238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4107" name="Connecteur droit 53"/>
          <p:cNvCxnSpPr>
            <a:cxnSpLocks noChangeShapeType="1"/>
          </p:cNvCxnSpPr>
          <p:nvPr/>
        </p:nvCxnSpPr>
        <p:spPr bwMode="auto">
          <a:xfrm flipH="1">
            <a:off x="3249613" y="2724150"/>
            <a:ext cx="246062" cy="503238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</p:spPr>
      </p:cxnSp>
      <p:sp>
        <p:nvSpPr>
          <p:cNvPr id="4108" name="Flèche droite 5"/>
          <p:cNvSpPr>
            <a:spLocks noChangeArrowheads="1"/>
          </p:cNvSpPr>
          <p:nvPr/>
        </p:nvSpPr>
        <p:spPr bwMode="auto">
          <a:xfrm>
            <a:off x="1506538" y="3082925"/>
            <a:ext cx="490537" cy="354013"/>
          </a:xfrm>
          <a:prstGeom prst="rightArrow">
            <a:avLst>
              <a:gd name="adj1" fmla="val 50000"/>
              <a:gd name="adj2" fmla="val 5003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rtl="1" eaLnBrk="1" hangingPunct="1"/>
            <a:endParaRPr lang="en-US" altLang="en-US"/>
          </a:p>
        </p:txBody>
      </p:sp>
      <p:graphicFrame>
        <p:nvGraphicFramePr>
          <p:cNvPr id="56" name="Object 48"/>
          <p:cNvGraphicFramePr>
            <a:graphicFrameLocks noChangeAspect="1"/>
          </p:cNvGraphicFramePr>
          <p:nvPr/>
        </p:nvGraphicFramePr>
        <p:xfrm>
          <a:off x="1663700" y="3744913"/>
          <a:ext cx="2808288" cy="735012"/>
        </p:xfrm>
        <a:graphic>
          <a:graphicData uri="http://schemas.openxmlformats.org/presentationml/2006/ole">
            <p:oleObj spid="_x0000_s4109" name="Equation" r:id="rId9" imgW="2565400" imgH="673100" progId="Equation.DSMT4">
              <p:embed/>
            </p:oleObj>
          </a:graphicData>
        </a:graphic>
      </p:graphicFrame>
      <p:sp>
        <p:nvSpPr>
          <p:cNvPr id="4110" name="Flèche droite 56"/>
          <p:cNvSpPr>
            <a:spLocks noChangeArrowheads="1"/>
          </p:cNvSpPr>
          <p:nvPr/>
        </p:nvSpPr>
        <p:spPr bwMode="auto">
          <a:xfrm>
            <a:off x="1019175" y="3935413"/>
            <a:ext cx="490538" cy="354012"/>
          </a:xfrm>
          <a:prstGeom prst="rightArrow">
            <a:avLst>
              <a:gd name="adj1" fmla="val 50000"/>
              <a:gd name="adj2" fmla="val 5003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rtl="1" eaLnBrk="1" hangingPunct="1"/>
            <a:endParaRPr lang="en-US" altLang="en-US"/>
          </a:p>
        </p:txBody>
      </p:sp>
      <p:sp>
        <p:nvSpPr>
          <p:cNvPr id="4111" name="Rectangle 59"/>
          <p:cNvSpPr>
            <a:spLocks noChangeArrowheads="1"/>
          </p:cNvSpPr>
          <p:nvPr/>
        </p:nvSpPr>
        <p:spPr bwMode="auto">
          <a:xfrm>
            <a:off x="5537200" y="4351338"/>
            <a:ext cx="315118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Dans ce cas :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-4763" y="4683125"/>
            <a:ext cx="82804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4- Variation de l’intensité du champs de </a:t>
            </a:r>
            <a:r>
              <a:rPr lang="fr-F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pesenteur</a:t>
            </a: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g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4113" name="Rectangle 61"/>
          <p:cNvSpPr>
            <a:spLocks noChangeArrowheads="1"/>
          </p:cNvSpPr>
          <p:nvPr/>
        </p:nvSpPr>
        <p:spPr bwMode="auto">
          <a:xfrm>
            <a:off x="15875" y="4976813"/>
            <a:ext cx="8912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00B050"/>
                </a:solidFill>
                <a:cs typeface="Times New Roman" pitchFamily="18" charset="0"/>
              </a:rPr>
              <a:t>1-4-Expression de la pesenteur g</a:t>
            </a:r>
            <a:r>
              <a:rPr lang="fr-FR" altLang="en-US" sz="2400" b="1" baseline="-25000">
                <a:solidFill>
                  <a:srgbClr val="00B050"/>
                </a:solidFill>
                <a:cs typeface="Times New Roman" pitchFamily="18" charset="0"/>
              </a:rPr>
              <a:t>h</a:t>
            </a:r>
            <a:r>
              <a:rPr lang="fr-FR" altLang="en-US" sz="2400" b="1">
                <a:solidFill>
                  <a:srgbClr val="00B050"/>
                </a:solidFill>
                <a:cs typeface="Times New Roman" pitchFamily="18" charset="0"/>
              </a:rPr>
              <a:t> à une altitude h de la surface de la terre .</a:t>
            </a:r>
            <a:endParaRPr lang="en-US" altLang="en-US" sz="2400" b="1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4114" name="Rectangle 62"/>
          <p:cNvSpPr>
            <a:spLocks noChangeArrowheads="1"/>
          </p:cNvSpPr>
          <p:nvPr/>
        </p:nvSpPr>
        <p:spPr bwMode="auto">
          <a:xfrm>
            <a:off x="153988" y="5756275"/>
            <a:ext cx="89789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D’une façon générale : Si h est l’altitude à laquelle se trouve un objet , et R</a:t>
            </a:r>
            <a:r>
              <a:rPr lang="fr-FR" altLang="en-US" sz="2400" b="1" baseline="-25000">
                <a:cs typeface="Times New Roman" pitchFamily="18" charset="0"/>
              </a:rPr>
              <a:t>T</a:t>
            </a:r>
            <a:r>
              <a:rPr lang="fr-FR" altLang="en-US" sz="2400" b="1">
                <a:cs typeface="Times New Roman" pitchFamily="18" charset="0"/>
              </a:rPr>
              <a:t> le rayon de la terre , alors on a :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4115" name="Object 41"/>
          <p:cNvGraphicFramePr>
            <a:graphicFrameLocks noChangeAspect="1"/>
          </p:cNvGraphicFramePr>
          <p:nvPr/>
        </p:nvGraphicFramePr>
        <p:xfrm>
          <a:off x="6221413" y="6099175"/>
          <a:ext cx="996950" cy="458788"/>
        </p:xfrm>
        <a:graphic>
          <a:graphicData uri="http://schemas.openxmlformats.org/presentationml/2006/ole">
            <p:oleObj spid="_x0000_s4115" name="Equation" r:id="rId10" imgW="685502" imgH="317362" progId="Equation.DSMT4">
              <p:embed/>
            </p:oleObj>
          </a:graphicData>
        </a:graphic>
      </p:graphicFrame>
      <p:graphicFrame>
        <p:nvGraphicFramePr>
          <p:cNvPr id="65" name="Object 69"/>
          <p:cNvGraphicFramePr>
            <a:graphicFrameLocks noChangeAspect="1"/>
          </p:cNvGraphicFramePr>
          <p:nvPr/>
        </p:nvGraphicFramePr>
        <p:xfrm>
          <a:off x="2092325" y="4414838"/>
          <a:ext cx="382588" cy="382587"/>
        </p:xfrm>
        <a:graphic>
          <a:graphicData uri="http://schemas.openxmlformats.org/presentationml/2006/ole">
            <p:oleObj spid="_x0000_s4116" name="Equation" r:id="rId11" imgW="291973" imgH="291973" progId="Equation.DSMT4">
              <p:embed/>
            </p:oleObj>
          </a:graphicData>
        </a:graphic>
      </p:graphicFrame>
      <p:sp>
        <p:nvSpPr>
          <p:cNvPr id="66" name="AutoShape 66"/>
          <p:cNvSpPr>
            <a:spLocks noChangeArrowheads="1"/>
          </p:cNvSpPr>
          <p:nvPr/>
        </p:nvSpPr>
        <p:spPr bwMode="auto">
          <a:xfrm>
            <a:off x="1633538" y="3706813"/>
            <a:ext cx="1312862" cy="844550"/>
          </a:xfrm>
          <a:prstGeom prst="roundRect">
            <a:avLst>
              <a:gd name="adj" fmla="val 16667"/>
            </a:avLst>
          </a:prstGeom>
          <a:solidFill>
            <a:srgbClr val="FFFF00">
              <a:alpha val="27843"/>
            </a:srgbClr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fr-FR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99" grpId="0"/>
      <p:bldP spid="3" grpId="0"/>
      <p:bldP spid="48" grpId="0"/>
      <p:bldP spid="49" grpId="0"/>
      <p:bldP spid="4108" grpId="0" animBg="1"/>
      <p:bldP spid="4110" grpId="0" animBg="1"/>
      <p:bldP spid="4111" grpId="0"/>
      <p:bldP spid="61" grpId="0"/>
      <p:bldP spid="4113" grpId="0"/>
      <p:bldP spid="4114" grpId="0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1638300" y="1743075"/>
          <a:ext cx="914400" cy="268288"/>
        </p:xfrm>
        <a:graphic>
          <a:graphicData uri="http://schemas.openxmlformats.org/presentationml/2006/ole">
            <p:oleObj spid="_x0000_s5122" name="Equation" r:id="rId3" imgW="443345" imgH="738909" progId="Equation.DSMT4">
              <p:embed/>
            </p:oleObj>
          </a:graphicData>
        </a:graphic>
      </p:graphicFrame>
      <p:graphicFrame>
        <p:nvGraphicFramePr>
          <p:cNvPr id="5123" name="Object 20"/>
          <p:cNvGraphicFramePr>
            <a:graphicFrameLocks noChangeAspect="1"/>
          </p:cNvGraphicFramePr>
          <p:nvPr/>
        </p:nvGraphicFramePr>
        <p:xfrm>
          <a:off x="3367088" y="3344863"/>
          <a:ext cx="152400" cy="254000"/>
        </p:xfrm>
        <a:graphic>
          <a:graphicData uri="http://schemas.openxmlformats.org/presentationml/2006/ole">
            <p:oleObj spid="_x0000_s5123" name="Equation" r:id="rId4" imgW="152268" imgH="253780" progId="Equation.DSMT4">
              <p:embed/>
            </p:oleObj>
          </a:graphicData>
        </a:graphic>
      </p:graphicFrame>
      <p:graphicFrame>
        <p:nvGraphicFramePr>
          <p:cNvPr id="4150" name="Object 54"/>
          <p:cNvGraphicFramePr>
            <a:graphicFrameLocks noChangeAspect="1"/>
          </p:cNvGraphicFramePr>
          <p:nvPr/>
        </p:nvGraphicFramePr>
        <p:xfrm>
          <a:off x="808038" y="87313"/>
          <a:ext cx="971550" cy="468312"/>
        </p:xfrm>
        <a:graphic>
          <a:graphicData uri="http://schemas.openxmlformats.org/presentationml/2006/ole">
            <p:oleObj spid="_x0000_s5124" name="Equation" r:id="rId5" imgW="685800" imgH="330200" progId="Equation.DSMT4">
              <p:embed/>
            </p:oleObj>
          </a:graphicData>
        </a:graphic>
      </p:graphicFrame>
      <p:graphicFrame>
        <p:nvGraphicFramePr>
          <p:cNvPr id="4155" name="Object 59"/>
          <p:cNvGraphicFramePr>
            <a:graphicFrameLocks noChangeAspect="1"/>
          </p:cNvGraphicFramePr>
          <p:nvPr/>
        </p:nvGraphicFramePr>
        <p:xfrm>
          <a:off x="592138" y="604838"/>
          <a:ext cx="1892300" cy="673100"/>
        </p:xfrm>
        <a:graphic>
          <a:graphicData uri="http://schemas.openxmlformats.org/presentationml/2006/ole">
            <p:oleObj spid="_x0000_s5125" name="Equation" r:id="rId6" imgW="1714500" imgH="609600" progId="Equation.DSMT4">
              <p:embed/>
            </p:oleObj>
          </a:graphicData>
        </a:graphic>
      </p:graphicFrame>
      <p:graphicFrame>
        <p:nvGraphicFramePr>
          <p:cNvPr id="4156" name="Object 60"/>
          <p:cNvGraphicFramePr>
            <a:graphicFrameLocks noChangeAspect="1"/>
          </p:cNvGraphicFramePr>
          <p:nvPr/>
        </p:nvGraphicFramePr>
        <p:xfrm>
          <a:off x="2484438" y="627063"/>
          <a:ext cx="1655762" cy="785812"/>
        </p:xfrm>
        <a:graphic>
          <a:graphicData uri="http://schemas.openxmlformats.org/presentationml/2006/ole">
            <p:oleObj spid="_x0000_s5126" name="Equation" r:id="rId7" imgW="1497950" imgH="710891" progId="Equation.DSMT4">
              <p:embed/>
            </p:oleObj>
          </a:graphicData>
        </a:graphic>
      </p:graphicFrame>
      <p:sp>
        <p:nvSpPr>
          <p:cNvPr id="4158" name="Line 62"/>
          <p:cNvSpPr>
            <a:spLocks noChangeShapeType="1"/>
          </p:cNvSpPr>
          <p:nvPr/>
        </p:nvSpPr>
        <p:spPr bwMode="auto">
          <a:xfrm flipH="1">
            <a:off x="657225" y="735013"/>
            <a:ext cx="319088" cy="395287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 flipH="1">
            <a:off x="3154363" y="579438"/>
            <a:ext cx="317500" cy="395287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48" name="Group 85"/>
          <p:cNvGrpSpPr>
            <a:grpSpLocks/>
          </p:cNvGrpSpPr>
          <p:nvPr/>
        </p:nvGrpSpPr>
        <p:grpSpPr bwMode="auto">
          <a:xfrm>
            <a:off x="4932363" y="200025"/>
            <a:ext cx="2833687" cy="2990850"/>
            <a:chOff x="126" y="1026"/>
            <a:chExt cx="1529" cy="1660"/>
          </a:xfrm>
        </p:grpSpPr>
        <p:grpSp>
          <p:nvGrpSpPr>
            <p:cNvPr id="5145" name="Group 84"/>
            <p:cNvGrpSpPr>
              <a:grpSpLocks/>
            </p:cNvGrpSpPr>
            <p:nvPr/>
          </p:nvGrpSpPr>
          <p:grpSpPr bwMode="auto">
            <a:xfrm>
              <a:off x="126" y="1026"/>
              <a:ext cx="1529" cy="1660"/>
              <a:chOff x="126" y="1026"/>
              <a:chExt cx="1529" cy="1660"/>
            </a:xfrm>
          </p:grpSpPr>
          <p:grpSp>
            <p:nvGrpSpPr>
              <p:cNvPr id="5149" name="Group 83"/>
              <p:cNvGrpSpPr>
                <a:grpSpLocks/>
              </p:cNvGrpSpPr>
              <p:nvPr/>
            </p:nvGrpSpPr>
            <p:grpSpPr bwMode="auto">
              <a:xfrm>
                <a:off x="126" y="1026"/>
                <a:ext cx="1529" cy="1576"/>
                <a:chOff x="126" y="1026"/>
                <a:chExt cx="1529" cy="1576"/>
              </a:xfrm>
            </p:grpSpPr>
            <p:sp>
              <p:nvSpPr>
                <p:cNvPr id="5154" name="Oval 32"/>
                <p:cNvSpPr>
                  <a:spLocks noChangeArrowheads="1"/>
                </p:cNvSpPr>
                <p:nvPr/>
              </p:nvSpPr>
              <p:spPr bwMode="auto">
                <a:xfrm>
                  <a:off x="126" y="1637"/>
                  <a:ext cx="973" cy="965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 eaLnBrk="1" hangingPunct="1"/>
                  <a:endParaRPr lang="fr-FR" altLang="en-US"/>
                </a:p>
              </p:txBody>
            </p:sp>
            <p:sp>
              <p:nvSpPr>
                <p:cNvPr id="5155" name="Oval 33"/>
                <p:cNvSpPr>
                  <a:spLocks noChangeArrowheads="1"/>
                </p:cNvSpPr>
                <p:nvPr/>
              </p:nvSpPr>
              <p:spPr bwMode="auto">
                <a:xfrm>
                  <a:off x="1263" y="1178"/>
                  <a:ext cx="193" cy="184"/>
                </a:xfrm>
                <a:prstGeom prst="ellipse">
                  <a:avLst/>
                </a:prstGeom>
                <a:solidFill>
                  <a:srgbClr val="99CC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r" rtl="1" eaLnBrk="1" hangingPunct="1"/>
                  <a:endParaRPr lang="fr-FR" altLang="en-US"/>
                </a:p>
              </p:txBody>
            </p:sp>
            <p:sp>
              <p:nvSpPr>
                <p:cNvPr id="515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95" y="1080"/>
                  <a:ext cx="1225" cy="1406"/>
                </a:xfrm>
                <a:prstGeom prst="line">
                  <a:avLst/>
                </a:prstGeom>
                <a:noFill/>
                <a:ln w="0">
                  <a:solidFill>
                    <a:srgbClr val="993366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57" name="Line 36"/>
                <p:cNvSpPr>
                  <a:spLocks noChangeShapeType="1"/>
                </p:cNvSpPr>
                <p:nvPr/>
              </p:nvSpPr>
              <p:spPr bwMode="auto">
                <a:xfrm>
                  <a:off x="1048" y="1026"/>
                  <a:ext cx="323" cy="261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5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40" y="1068"/>
                  <a:ext cx="726" cy="817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 type="stealth" w="med" len="med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graphicFrame>
              <p:nvGraphicFramePr>
                <p:cNvPr id="5159" name="Object 38"/>
                <p:cNvGraphicFramePr>
                  <a:graphicFrameLocks noChangeAspect="1"/>
                </p:cNvGraphicFramePr>
                <p:nvPr/>
              </p:nvGraphicFramePr>
              <p:xfrm>
                <a:off x="546" y="1307"/>
                <a:ext cx="112" cy="160"/>
              </p:xfrm>
              <a:graphic>
                <a:graphicData uri="http://schemas.openxmlformats.org/presentationml/2006/ole">
                  <p:oleObj spid="_x0000_s5159" name="Equation" r:id="rId8" imgW="177569" imgH="253670" progId="Equation.DSMT4">
                    <p:embed/>
                  </p:oleObj>
                </a:graphicData>
              </a:graphic>
            </p:graphicFrame>
            <p:sp>
              <p:nvSpPr>
                <p:cNvPr id="5160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579" y="1734"/>
                  <a:ext cx="318" cy="363"/>
                </a:xfrm>
                <a:prstGeom prst="line">
                  <a:avLst/>
                </a:prstGeom>
                <a:noFill/>
                <a:ln w="28575">
                  <a:solidFill>
                    <a:srgbClr val="993366"/>
                  </a:solidFill>
                  <a:round/>
                  <a:headEnd type="stealth" w="med" len="med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6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878" y="1238"/>
                  <a:ext cx="408" cy="453"/>
                </a:xfrm>
                <a:prstGeom prst="line">
                  <a:avLst/>
                </a:prstGeom>
                <a:noFill/>
                <a:ln w="19050">
                  <a:solidFill>
                    <a:srgbClr val="008080"/>
                  </a:solidFill>
                  <a:round/>
                  <a:headEnd type="stealth" w="med" len="med"/>
                  <a:tailEnd type="stealth" w="med" len="med"/>
                </a:ln>
                <a:effectLst/>
              </p:spPr>
              <p:txBody>
                <a:bodyPr/>
                <a:lstStyle/>
                <a:p>
                  <a:endParaRPr lang="fr-FR"/>
                </a:p>
              </p:txBody>
            </p:sp>
            <p:graphicFrame>
              <p:nvGraphicFramePr>
                <p:cNvPr id="5162" name="Object 44"/>
                <p:cNvGraphicFramePr>
                  <a:graphicFrameLocks noChangeAspect="1"/>
                </p:cNvGraphicFramePr>
                <p:nvPr/>
              </p:nvGraphicFramePr>
              <p:xfrm>
                <a:off x="521" y="1752"/>
                <a:ext cx="208" cy="208"/>
              </p:xfrm>
              <a:graphic>
                <a:graphicData uri="http://schemas.openxmlformats.org/presentationml/2006/ole">
                  <p:oleObj spid="_x0000_s5162" name="Equation" r:id="rId9" imgW="330057" imgH="330057" progId="Equation.DSMT4">
                    <p:embed/>
                  </p:oleObj>
                </a:graphicData>
              </a:graphic>
            </p:graphicFrame>
            <p:graphicFrame>
              <p:nvGraphicFramePr>
                <p:cNvPr id="5163" name="Object 46"/>
                <p:cNvGraphicFramePr>
                  <a:graphicFrameLocks noChangeAspect="1"/>
                </p:cNvGraphicFramePr>
                <p:nvPr/>
              </p:nvGraphicFramePr>
              <p:xfrm>
                <a:off x="1439" y="1298"/>
                <a:ext cx="216" cy="192"/>
              </p:xfrm>
              <a:graphic>
                <a:graphicData uri="http://schemas.openxmlformats.org/presentationml/2006/ole">
                  <p:oleObj spid="_x0000_s5163" name="Equation" r:id="rId10" imgW="342751" imgH="304668" progId="Equation.DSMT4">
                    <p:embed/>
                  </p:oleObj>
                </a:graphicData>
              </a:graphic>
            </p:graphicFrame>
            <p:graphicFrame>
              <p:nvGraphicFramePr>
                <p:cNvPr id="5164" name="Object 52"/>
                <p:cNvGraphicFramePr>
                  <a:graphicFrameLocks noChangeAspect="1"/>
                </p:cNvGraphicFramePr>
                <p:nvPr/>
              </p:nvGraphicFramePr>
              <p:xfrm>
                <a:off x="1202" y="1507"/>
                <a:ext cx="448" cy="200"/>
              </p:xfrm>
              <a:graphic>
                <a:graphicData uri="http://schemas.openxmlformats.org/presentationml/2006/ole">
                  <p:oleObj spid="_x0000_s5164" name="Equation" r:id="rId11" imgW="710891" imgH="317362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5150" name="Object 43"/>
              <p:cNvGraphicFramePr>
                <a:graphicFrameLocks noChangeAspect="1"/>
              </p:cNvGraphicFramePr>
              <p:nvPr/>
            </p:nvGraphicFramePr>
            <p:xfrm>
              <a:off x="431" y="2069"/>
              <a:ext cx="144" cy="152"/>
            </p:xfrm>
            <a:graphic>
              <a:graphicData uri="http://schemas.openxmlformats.org/presentationml/2006/ole">
                <p:oleObj spid="_x0000_s5150" name="Equation" r:id="rId12" imgW="228600" imgH="241300" progId="Equation.DSMT4">
                  <p:embed/>
                </p:oleObj>
              </a:graphicData>
            </a:graphic>
          </p:graphicFrame>
          <p:graphicFrame>
            <p:nvGraphicFramePr>
              <p:cNvPr id="5151" name="Object 48"/>
              <p:cNvGraphicFramePr>
                <a:graphicFrameLocks noChangeAspect="1"/>
              </p:cNvGraphicFramePr>
              <p:nvPr/>
            </p:nvGraphicFramePr>
            <p:xfrm>
              <a:off x="1029" y="2341"/>
              <a:ext cx="368" cy="152"/>
            </p:xfrm>
            <a:graphic>
              <a:graphicData uri="http://schemas.openxmlformats.org/presentationml/2006/ole">
                <p:oleObj spid="_x0000_s5151" name="Equation" r:id="rId13" imgW="583947" imgH="241195" progId="Equation.DSMT4">
                  <p:embed/>
                </p:oleObj>
              </a:graphicData>
            </a:graphic>
          </p:graphicFrame>
          <p:graphicFrame>
            <p:nvGraphicFramePr>
              <p:cNvPr id="5152" name="Object 57"/>
              <p:cNvGraphicFramePr>
                <a:graphicFrameLocks noChangeAspect="1"/>
              </p:cNvGraphicFramePr>
              <p:nvPr/>
            </p:nvGraphicFramePr>
            <p:xfrm>
              <a:off x="1247" y="1026"/>
              <a:ext cx="152" cy="112"/>
            </p:xfrm>
            <a:graphic>
              <a:graphicData uri="http://schemas.openxmlformats.org/presentationml/2006/ole">
                <p:oleObj spid="_x0000_s5152" name="Equation" r:id="rId14" imgW="241091" imgH="177646" progId="Equation.DSMT4">
                  <p:embed/>
                </p:oleObj>
              </a:graphicData>
            </a:graphic>
          </p:graphicFrame>
          <p:graphicFrame>
            <p:nvGraphicFramePr>
              <p:cNvPr id="5153" name="Object 58"/>
              <p:cNvGraphicFramePr>
                <a:graphicFrameLocks noChangeAspect="1"/>
              </p:cNvGraphicFramePr>
              <p:nvPr/>
            </p:nvGraphicFramePr>
            <p:xfrm>
              <a:off x="975" y="2478"/>
              <a:ext cx="368" cy="208"/>
            </p:xfrm>
            <a:graphic>
              <a:graphicData uri="http://schemas.openxmlformats.org/presentationml/2006/ole">
                <p:oleObj spid="_x0000_s5153" name="Equation" r:id="rId15" imgW="583947" imgH="330057" progId="Equation.DSMT4">
                  <p:embed/>
                </p:oleObj>
              </a:graphicData>
            </a:graphic>
          </p:graphicFrame>
        </p:grpSp>
        <p:sp>
          <p:nvSpPr>
            <p:cNvPr id="5146" name="Line 35"/>
            <p:cNvSpPr>
              <a:spLocks noChangeShapeType="1"/>
            </p:cNvSpPr>
            <p:nvPr/>
          </p:nvSpPr>
          <p:spPr bwMode="auto">
            <a:xfrm>
              <a:off x="304" y="1875"/>
              <a:ext cx="323" cy="26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graphicFrame>
          <p:nvGraphicFramePr>
            <p:cNvPr id="5147" name="Object 45"/>
            <p:cNvGraphicFramePr>
              <a:graphicFrameLocks noChangeAspect="1"/>
            </p:cNvGraphicFramePr>
            <p:nvPr/>
          </p:nvGraphicFramePr>
          <p:xfrm>
            <a:off x="930" y="1344"/>
            <a:ext cx="112" cy="152"/>
          </p:xfrm>
          <a:graphic>
            <a:graphicData uri="http://schemas.openxmlformats.org/presentationml/2006/ole">
              <p:oleObj spid="_x0000_s5147" name="Equation" r:id="rId16" imgW="177646" imgH="241091" progId="Equation.DSMT4">
                <p:embed/>
              </p:oleObj>
            </a:graphicData>
          </a:graphic>
        </p:graphicFrame>
        <p:sp>
          <p:nvSpPr>
            <p:cNvPr id="5148" name="Line 49"/>
            <p:cNvSpPr>
              <a:spLocks noChangeShapeType="1"/>
            </p:cNvSpPr>
            <p:nvPr/>
          </p:nvSpPr>
          <p:spPr bwMode="auto">
            <a:xfrm flipV="1">
              <a:off x="1129" y="1269"/>
              <a:ext cx="227" cy="2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stealth" w="med" len="med"/>
              <a:tailEnd type="oval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9" name="Flèche droite 68"/>
          <p:cNvSpPr/>
          <p:nvPr/>
        </p:nvSpPr>
        <p:spPr bwMode="auto">
          <a:xfrm>
            <a:off x="4375150" y="3949700"/>
            <a:ext cx="457200" cy="354013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r" rtl="1" eaLnBrk="1" hangingPunct="1">
              <a:defRPr/>
            </a:pPr>
            <a:endParaRPr lang="en-US">
              <a:cs typeface="Arabic Transparent" panose="020B0604020202020204" pitchFamily="34" charset="0"/>
            </a:endParaRPr>
          </a:p>
        </p:txBody>
      </p:sp>
      <p:sp>
        <p:nvSpPr>
          <p:cNvPr id="5131" name="Rectangle 69"/>
          <p:cNvSpPr>
            <a:spLocks noChangeArrowheads="1"/>
          </p:cNvSpPr>
          <p:nvPr/>
        </p:nvSpPr>
        <p:spPr bwMode="auto">
          <a:xfrm>
            <a:off x="679450" y="1819275"/>
            <a:ext cx="1912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Soit :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71" name="Object 64"/>
          <p:cNvGraphicFramePr>
            <a:graphicFrameLocks noChangeAspect="1"/>
          </p:cNvGraphicFramePr>
          <p:nvPr/>
        </p:nvGraphicFramePr>
        <p:xfrm>
          <a:off x="1628775" y="1600200"/>
          <a:ext cx="1922463" cy="776288"/>
        </p:xfrm>
        <a:graphic>
          <a:graphicData uri="http://schemas.openxmlformats.org/presentationml/2006/ole">
            <p:oleObj spid="_x0000_s5132" name="Equation" r:id="rId17" imgW="1790700" imgH="723900" progId="Equation.DSMT4">
              <p:embed/>
            </p:oleObj>
          </a:graphicData>
        </a:graphic>
      </p:graphicFrame>
      <p:sp>
        <p:nvSpPr>
          <p:cNvPr id="72" name="AutoShape 66"/>
          <p:cNvSpPr>
            <a:spLocks noChangeArrowheads="1"/>
          </p:cNvSpPr>
          <p:nvPr/>
        </p:nvSpPr>
        <p:spPr bwMode="auto">
          <a:xfrm>
            <a:off x="1554163" y="1571625"/>
            <a:ext cx="2022475" cy="842963"/>
          </a:xfrm>
          <a:prstGeom prst="roundRect">
            <a:avLst>
              <a:gd name="adj" fmla="val 16667"/>
            </a:avLst>
          </a:prstGeom>
          <a:solidFill>
            <a:srgbClr val="FFFF00">
              <a:alpha val="27843"/>
            </a:srgbClr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r" rtl="1" eaLnBrk="1" hangingPunct="1"/>
            <a:endParaRPr lang="fr-FR" altLang="en-US" b="1"/>
          </a:p>
        </p:txBody>
      </p:sp>
      <p:graphicFrame>
        <p:nvGraphicFramePr>
          <p:cNvPr id="73" name="Object 69"/>
          <p:cNvGraphicFramePr>
            <a:graphicFrameLocks noChangeAspect="1"/>
          </p:cNvGraphicFramePr>
          <p:nvPr/>
        </p:nvGraphicFramePr>
        <p:xfrm>
          <a:off x="3702050" y="1831975"/>
          <a:ext cx="449263" cy="382588"/>
        </p:xfrm>
        <a:graphic>
          <a:graphicData uri="http://schemas.openxmlformats.org/presentationml/2006/ole">
            <p:oleObj spid="_x0000_s5134" name="Equation" r:id="rId18" imgW="342751" imgH="291973" progId="Equation.DSMT4">
              <p:embed/>
            </p:oleObj>
          </a:graphicData>
        </a:graphic>
      </p:graphicFrame>
      <p:sp>
        <p:nvSpPr>
          <p:cNvPr id="5135" name="Rectangle 74"/>
          <p:cNvSpPr>
            <a:spLocks noChangeArrowheads="1"/>
          </p:cNvSpPr>
          <p:nvPr/>
        </p:nvSpPr>
        <p:spPr bwMode="auto">
          <a:xfrm>
            <a:off x="-3175" y="2828925"/>
            <a:ext cx="51562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Devisons la relation (2) par la relation (1) , On obtient :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76" name="Object 72"/>
          <p:cNvGraphicFramePr>
            <a:graphicFrameLocks noChangeAspect="1"/>
          </p:cNvGraphicFramePr>
          <p:nvPr/>
        </p:nvGraphicFramePr>
        <p:xfrm>
          <a:off x="2051050" y="3259138"/>
          <a:ext cx="2190750" cy="1620837"/>
        </p:xfrm>
        <a:graphic>
          <a:graphicData uri="http://schemas.openxmlformats.org/presentationml/2006/ole">
            <p:oleObj spid="_x0000_s5136" name="Equation" r:id="rId19" imgW="1854200" imgH="1371600" progId="Equation.DSMT4">
              <p:embed/>
            </p:oleObj>
          </a:graphicData>
        </a:graphic>
      </p:graphicFrame>
      <p:sp>
        <p:nvSpPr>
          <p:cNvPr id="77" name="Line 73"/>
          <p:cNvSpPr>
            <a:spLocks noChangeShapeType="1"/>
          </p:cNvSpPr>
          <p:nvPr/>
        </p:nvSpPr>
        <p:spPr bwMode="auto">
          <a:xfrm flipH="1">
            <a:off x="2665413" y="3417888"/>
            <a:ext cx="288925" cy="36036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 flipH="1">
            <a:off x="3352800" y="3213100"/>
            <a:ext cx="288925" cy="360363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aphicFrame>
        <p:nvGraphicFramePr>
          <p:cNvPr id="81" name="Object 79"/>
          <p:cNvGraphicFramePr>
            <a:graphicFrameLocks noChangeAspect="1"/>
          </p:cNvGraphicFramePr>
          <p:nvPr/>
        </p:nvGraphicFramePr>
        <p:xfrm>
          <a:off x="4953000" y="3702050"/>
          <a:ext cx="2236788" cy="887413"/>
        </p:xfrm>
        <a:graphic>
          <a:graphicData uri="http://schemas.openxmlformats.org/presentationml/2006/ole">
            <p:oleObj spid="_x0000_s5139" name="Equation" r:id="rId20" imgW="1892300" imgH="749300" progId="Equation.DSMT4">
              <p:embed/>
            </p:oleObj>
          </a:graphicData>
        </a:graphic>
      </p:graphicFrame>
      <p:sp>
        <p:nvSpPr>
          <p:cNvPr id="82" name="AutoShape 80"/>
          <p:cNvSpPr>
            <a:spLocks noChangeArrowheads="1"/>
          </p:cNvSpPr>
          <p:nvPr/>
        </p:nvSpPr>
        <p:spPr bwMode="auto">
          <a:xfrm>
            <a:off x="4897438" y="3697288"/>
            <a:ext cx="2292350" cy="892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endParaRPr lang="fr-FR" altLang="en-US"/>
          </a:p>
        </p:txBody>
      </p:sp>
      <p:sp>
        <p:nvSpPr>
          <p:cNvPr id="85" name="Line 73"/>
          <p:cNvSpPr>
            <a:spLocks noChangeShapeType="1"/>
          </p:cNvSpPr>
          <p:nvPr/>
        </p:nvSpPr>
        <p:spPr bwMode="auto">
          <a:xfrm flipH="1">
            <a:off x="2998788" y="4303713"/>
            <a:ext cx="288925" cy="360362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6" name="Line 76"/>
          <p:cNvSpPr>
            <a:spLocks noChangeShapeType="1"/>
          </p:cNvSpPr>
          <p:nvPr/>
        </p:nvSpPr>
        <p:spPr bwMode="auto">
          <a:xfrm flipH="1">
            <a:off x="3400425" y="4138613"/>
            <a:ext cx="288925" cy="360362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-7938" y="5000625"/>
            <a:ext cx="9680576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</a:t>
            </a:r>
            <a:r>
              <a:rPr lang="fr-F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0</a:t>
            </a:r>
            <a:r>
              <a:rPr lang="fr-FR" sz="2400" b="1" dirty="0">
                <a:cs typeface="Times New Roman" panose="02020603050405020304" pitchFamily="18" charset="0"/>
              </a:rPr>
              <a:t> : accélération de la pesanteur à la surface de la terre</a:t>
            </a:r>
            <a:r>
              <a:rPr lang="fr-FR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fr-FR" sz="2400" b="1" dirty="0">
                <a:cs typeface="Times New Roman" panose="02020603050405020304" pitchFamily="18" charset="0"/>
              </a:rPr>
              <a:t>= 9,8 N.kg</a:t>
            </a:r>
            <a:r>
              <a:rPr lang="fr-FR" sz="2400" b="1" baseline="30000" dirty="0">
                <a:cs typeface="Times New Roman" panose="02020603050405020304" pitchFamily="18" charset="0"/>
              </a:rPr>
              <a:t>-1</a:t>
            </a:r>
            <a:r>
              <a:rPr lang="fr-FR" sz="2400" b="1" dirty="0">
                <a:cs typeface="Times New Roman" panose="02020603050405020304" pitchFamily="18" charset="0"/>
              </a:rPr>
              <a:t>.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-14288" y="5267325"/>
            <a:ext cx="92662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</a:t>
            </a:r>
            <a:r>
              <a:rPr lang="fr-FR" sz="24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h</a:t>
            </a:r>
            <a:r>
              <a:rPr lang="fr-FR" sz="2400" b="1" dirty="0">
                <a:cs typeface="Times New Roman" panose="02020603050405020304" pitchFamily="18" charset="0"/>
              </a:rPr>
              <a:t> : accélération de la pesanteur à une altitude h de la surface de la terre . 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8" grpId="0" animBg="1"/>
      <p:bldP spid="4159" grpId="0" animBg="1"/>
      <p:bldP spid="69" grpId="0" animBg="1"/>
      <p:bldP spid="5131" grpId="0"/>
      <p:bldP spid="72" grpId="0" animBg="1"/>
      <p:bldP spid="5135" grpId="0"/>
      <p:bldP spid="77" grpId="0" animBg="1"/>
      <p:bldP spid="79" grpId="0" animBg="1"/>
      <p:bldP spid="82" grpId="0" animBg="1"/>
      <p:bldP spid="85" grpId="0" animBg="1"/>
      <p:bldP spid="86" grpId="0" animBg="1"/>
      <p:bldP spid="88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395288" y="4506913"/>
          <a:ext cx="914400" cy="268287"/>
        </p:xfrm>
        <a:graphic>
          <a:graphicData uri="http://schemas.openxmlformats.org/presentationml/2006/ole">
            <p:oleObj spid="_x0000_s6146" name="Equation" r:id="rId3" imgW="443345" imgH="738909" progId="Equation.DSMT4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-7938" y="414338"/>
            <a:ext cx="9228138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d'une façon générale en définie le poids d’un corps à une altitude h de la surface de la terre par la relation suivante : </a:t>
            </a:r>
            <a:endParaRPr lang="en-US" sz="2400" b="1" dirty="0">
              <a:cs typeface="Times New Roman" panose="02020603050405020304" pitchFamily="18" charset="0"/>
            </a:endParaRPr>
          </a:p>
          <a:p>
            <a:pPr rtl="1" eaLnBrk="1" hangingPunct="1">
              <a:lnSpc>
                <a:spcPts val="20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31" name="Object 79"/>
          <p:cNvGraphicFramePr>
            <a:graphicFrameLocks noChangeAspect="1"/>
          </p:cNvGraphicFramePr>
          <p:nvPr/>
        </p:nvGraphicFramePr>
        <p:xfrm>
          <a:off x="3895725" y="963613"/>
          <a:ext cx="1246188" cy="392112"/>
        </p:xfrm>
        <a:graphic>
          <a:graphicData uri="http://schemas.openxmlformats.org/presentationml/2006/ole">
            <p:oleObj spid="_x0000_s6148" name="Equation" r:id="rId4" imgW="1054100" imgH="330200" progId="Equation.DSMT4">
              <p:embed/>
            </p:oleObj>
          </a:graphicData>
        </a:graphic>
      </p:graphicFrame>
      <p:sp>
        <p:nvSpPr>
          <p:cNvPr id="32" name="AutoShape 80"/>
          <p:cNvSpPr>
            <a:spLocks noChangeArrowheads="1"/>
          </p:cNvSpPr>
          <p:nvPr/>
        </p:nvSpPr>
        <p:spPr bwMode="auto">
          <a:xfrm>
            <a:off x="3797300" y="981075"/>
            <a:ext cx="1495425" cy="3746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endParaRPr lang="fr-FR" altLang="en-US"/>
          </a:p>
        </p:txBody>
      </p:sp>
      <p:sp>
        <p:nvSpPr>
          <p:cNvPr id="6150" name="Rectangle 32"/>
          <p:cNvSpPr>
            <a:spLocks noChangeArrowheads="1"/>
          </p:cNvSpPr>
          <p:nvPr/>
        </p:nvSpPr>
        <p:spPr bwMode="auto">
          <a:xfrm>
            <a:off x="36513" y="-58738"/>
            <a:ext cx="9267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00B050"/>
                </a:solidFill>
                <a:cs typeface="Times New Roman" pitchFamily="18" charset="0"/>
              </a:rPr>
              <a:t>2-4-Poids d’un corps à une altitude h de la surface de la terre . </a:t>
            </a:r>
          </a:p>
        </p:txBody>
      </p:sp>
      <p:sp>
        <p:nvSpPr>
          <p:cNvPr id="6151" name="Rectangle 33"/>
          <p:cNvSpPr>
            <a:spLocks noChangeArrowheads="1"/>
          </p:cNvSpPr>
          <p:nvPr/>
        </p:nvSpPr>
        <p:spPr bwMode="auto">
          <a:xfrm>
            <a:off x="36513" y="1663700"/>
            <a:ext cx="67675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Nous avons trouvé l’expression de  l’accélération de la pesanteur à la surface de la terre : 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6152" name="Rectangle 34"/>
          <p:cNvSpPr>
            <a:spLocks noChangeArrowheads="1"/>
          </p:cNvSpPr>
          <p:nvPr/>
        </p:nvSpPr>
        <p:spPr bwMode="auto">
          <a:xfrm>
            <a:off x="36513" y="1265238"/>
            <a:ext cx="208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7030A0"/>
                </a:solidFill>
                <a:cs typeface="Times New Roman" pitchFamily="18" charset="0"/>
              </a:rPr>
              <a:t>a- Remarque :</a:t>
            </a:r>
          </a:p>
        </p:txBody>
      </p:sp>
      <p:graphicFrame>
        <p:nvGraphicFramePr>
          <p:cNvPr id="36" name="Object 48"/>
          <p:cNvGraphicFramePr>
            <a:graphicFrameLocks noChangeAspect="1"/>
          </p:cNvGraphicFramePr>
          <p:nvPr/>
        </p:nvGraphicFramePr>
        <p:xfrm>
          <a:off x="6762750" y="1595438"/>
          <a:ext cx="1292225" cy="735012"/>
        </p:xfrm>
        <a:graphic>
          <a:graphicData uri="http://schemas.openxmlformats.org/presentationml/2006/ole">
            <p:oleObj spid="_x0000_s6153" name="Equation" r:id="rId5" imgW="1180588" imgH="672808" progId="Equation.DSMT4">
              <p:embed/>
            </p:oleObj>
          </a:graphicData>
        </a:graphic>
      </p:graphicFrame>
      <p:sp>
        <p:nvSpPr>
          <p:cNvPr id="6154" name="Rectangle 36"/>
          <p:cNvSpPr>
            <a:spLocks noChangeArrowheads="1"/>
          </p:cNvSpPr>
          <p:nvPr/>
        </p:nvSpPr>
        <p:spPr bwMode="auto">
          <a:xfrm>
            <a:off x="-17463" y="2552700"/>
            <a:ext cx="6029326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Mais à la surface d’une planéte X de masse M</a:t>
            </a:r>
            <a:r>
              <a:rPr lang="fr-FR" altLang="en-US" sz="2400" b="1" baseline="-25000">
                <a:cs typeface="Times New Roman" pitchFamily="18" charset="0"/>
              </a:rPr>
              <a:t>X</a:t>
            </a:r>
            <a:r>
              <a:rPr lang="fr-FR" altLang="en-US" sz="2400" b="1">
                <a:cs typeface="Times New Roman" pitchFamily="18" charset="0"/>
              </a:rPr>
              <a:t> et de rayon R</a:t>
            </a:r>
            <a:r>
              <a:rPr lang="fr-FR" altLang="en-US" sz="2400" b="1" baseline="-25000">
                <a:cs typeface="Times New Roman" pitchFamily="18" charset="0"/>
              </a:rPr>
              <a:t>X</a:t>
            </a:r>
            <a:r>
              <a:rPr lang="fr-FR" altLang="en-US" sz="2400" b="1">
                <a:cs typeface="Times New Roman" pitchFamily="18" charset="0"/>
              </a:rPr>
              <a:t> cette expression devient :</a:t>
            </a:r>
            <a:endParaRPr lang="en-US" altLang="en-US" sz="2400" b="1">
              <a:cs typeface="Times New Roman" pitchFamily="18" charset="0"/>
            </a:endParaRPr>
          </a:p>
        </p:txBody>
      </p:sp>
      <p:graphicFrame>
        <p:nvGraphicFramePr>
          <p:cNvPr id="38" name="Object 48"/>
          <p:cNvGraphicFramePr>
            <a:graphicFrameLocks noChangeAspect="1"/>
          </p:cNvGraphicFramePr>
          <p:nvPr/>
        </p:nvGraphicFramePr>
        <p:xfrm>
          <a:off x="6061075" y="2420938"/>
          <a:ext cx="1347788" cy="735012"/>
        </p:xfrm>
        <a:graphic>
          <a:graphicData uri="http://schemas.openxmlformats.org/presentationml/2006/ole">
            <p:oleObj spid="_x0000_s6155" name="Equation" r:id="rId6" imgW="1231366" imgH="672808" progId="Equation.DSMT4">
              <p:embed/>
            </p:oleObj>
          </a:graphicData>
        </a:graphic>
      </p:graphicFrame>
      <p:sp>
        <p:nvSpPr>
          <p:cNvPr id="6156" name="Rectangle 38"/>
          <p:cNvSpPr>
            <a:spLocks noChangeArrowheads="1"/>
          </p:cNvSpPr>
          <p:nvPr/>
        </p:nvSpPr>
        <p:spPr bwMode="auto">
          <a:xfrm>
            <a:off x="39688" y="3294063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7030A0"/>
                </a:solidFill>
                <a:cs typeface="Times New Roman" pitchFamily="18" charset="0"/>
              </a:rPr>
              <a:t>b- Application :</a:t>
            </a: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103188" y="3724275"/>
            <a:ext cx="9107487" cy="214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masse d’un corps (S) est m = 50Kg</a:t>
            </a:r>
          </a:p>
          <a:p>
            <a:pPr algn="l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Sachant que g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9,81N/Kg Calculer le poids du corps P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surface de la terre .</a:t>
            </a:r>
          </a:p>
          <a:p>
            <a:pPr algn="l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Calculer son poids P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une altitude h = 8000m de la surface de la terre .</a:t>
            </a:r>
          </a:p>
          <a:p>
            <a:pPr algn="l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Calculer P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poids du corps (S) à la surface de la lune ; comparer P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P</a:t>
            </a:r>
            <a:r>
              <a:rPr lang="fr-FR" alt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l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fr-F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 données de l’exercice :</a:t>
            </a:r>
            <a:r>
              <a:rPr lang="fr-FR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3"/>
          <p:cNvGraphicFramePr>
            <a:graphicFrameLocks noChangeAspect="1"/>
          </p:cNvGraphicFramePr>
          <p:nvPr/>
        </p:nvGraphicFramePr>
        <p:xfrm>
          <a:off x="5834063" y="5427663"/>
          <a:ext cx="3149600" cy="355600"/>
        </p:xfrm>
        <a:graphic>
          <a:graphicData uri="http://schemas.openxmlformats.org/presentationml/2006/ole">
            <p:oleObj spid="_x0000_s6158" name="Equation" r:id="rId7" imgW="3149600" imgH="355600" progId="Equation.DSMT4">
              <p:embed/>
            </p:oleObj>
          </a:graphicData>
        </a:graphic>
      </p:graphicFrame>
      <p:sp>
        <p:nvSpPr>
          <p:cNvPr id="6159" name="Rectangle 1"/>
          <p:cNvSpPr>
            <a:spLocks noChangeArrowheads="1"/>
          </p:cNvSpPr>
          <p:nvPr/>
        </p:nvSpPr>
        <p:spPr bwMode="auto">
          <a:xfrm>
            <a:off x="3703638" y="540543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en-US" b="1"/>
              <a:t>g</a:t>
            </a:r>
            <a:r>
              <a:rPr lang="fr-FR" altLang="en-US" b="1" baseline="-25000"/>
              <a:t>0</a:t>
            </a:r>
            <a:r>
              <a:rPr lang="fr-FR" altLang="en-US" b="1"/>
              <a:t> = 9,81 N.Kg</a:t>
            </a:r>
            <a:r>
              <a:rPr lang="fr-FR" altLang="en-US" b="1" baseline="30000"/>
              <a:t>-1</a:t>
            </a:r>
            <a:endParaRPr lang="en-US" altLang="en-US"/>
          </a:p>
        </p:txBody>
      </p:sp>
      <p:graphicFrame>
        <p:nvGraphicFramePr>
          <p:cNvPr id="33" name="Object 30"/>
          <p:cNvGraphicFramePr>
            <a:graphicFrameLocks noChangeAspect="1"/>
          </p:cNvGraphicFramePr>
          <p:nvPr/>
        </p:nvGraphicFramePr>
        <p:xfrm>
          <a:off x="2963863" y="6411913"/>
          <a:ext cx="2019300" cy="368300"/>
        </p:xfrm>
        <a:graphic>
          <a:graphicData uri="http://schemas.openxmlformats.org/presentationml/2006/ole">
            <p:oleObj spid="_x0000_s6160" name="Equation" r:id="rId8" imgW="2019300" imgH="368300" progId="Equation.DSMT4">
              <p:embed/>
            </p:oleObj>
          </a:graphicData>
        </a:graphic>
      </p:graphicFrame>
      <p:graphicFrame>
        <p:nvGraphicFramePr>
          <p:cNvPr id="34" name="Object 31"/>
          <p:cNvGraphicFramePr>
            <a:graphicFrameLocks noChangeAspect="1"/>
          </p:cNvGraphicFramePr>
          <p:nvPr/>
        </p:nvGraphicFramePr>
        <p:xfrm>
          <a:off x="2957513" y="5811838"/>
          <a:ext cx="1587500" cy="330200"/>
        </p:xfrm>
        <a:graphic>
          <a:graphicData uri="http://schemas.openxmlformats.org/presentationml/2006/ole">
            <p:oleObj spid="_x0000_s6161" name="Equation" r:id="rId9" imgW="1587500" imgH="330200" progId="Equation.DSMT4">
              <p:embed/>
            </p:oleObj>
          </a:graphicData>
        </a:graphic>
      </p:graphicFrame>
      <p:sp>
        <p:nvSpPr>
          <p:cNvPr id="6162" name="Rectangle 34"/>
          <p:cNvSpPr>
            <a:spLocks noChangeArrowheads="1"/>
          </p:cNvSpPr>
          <p:nvPr/>
        </p:nvSpPr>
        <p:spPr bwMode="auto">
          <a:xfrm>
            <a:off x="2981325" y="6054725"/>
            <a:ext cx="1735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en-US" b="1"/>
              <a:t>R</a:t>
            </a:r>
            <a:r>
              <a:rPr lang="fr-FR" altLang="en-US" b="1" baseline="-25000"/>
              <a:t>T</a:t>
            </a:r>
            <a:r>
              <a:rPr lang="fr-FR" altLang="en-US" b="1"/>
              <a:t> = 6400 Km</a:t>
            </a:r>
          </a:p>
        </p:txBody>
      </p:sp>
      <p:sp>
        <p:nvSpPr>
          <p:cNvPr id="6163" name="Rectangle 36"/>
          <p:cNvSpPr>
            <a:spLocks noChangeArrowheads="1"/>
          </p:cNvSpPr>
          <p:nvPr/>
        </p:nvSpPr>
        <p:spPr bwMode="auto">
          <a:xfrm>
            <a:off x="-11113" y="5821363"/>
            <a:ext cx="32400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-Le rayon de la lune : 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6164" name="Rectangle 36"/>
          <p:cNvSpPr>
            <a:spLocks noChangeArrowheads="1"/>
          </p:cNvSpPr>
          <p:nvPr/>
        </p:nvSpPr>
        <p:spPr bwMode="auto">
          <a:xfrm>
            <a:off x="-36513" y="6102350"/>
            <a:ext cx="3959226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-Le rayon de la terre : 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6165" name="Rectangle 36"/>
          <p:cNvSpPr>
            <a:spLocks noChangeArrowheads="1"/>
          </p:cNvSpPr>
          <p:nvPr/>
        </p:nvSpPr>
        <p:spPr bwMode="auto">
          <a:xfrm>
            <a:off x="-34925" y="6456363"/>
            <a:ext cx="36353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-La masse de la lune : </a:t>
            </a:r>
            <a:endParaRPr lang="en-US" altLang="en-US" sz="24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  <p:bldP spid="6150" grpId="0"/>
      <p:bldP spid="6151" grpId="0"/>
      <p:bldP spid="6152" grpId="0"/>
      <p:bldP spid="6154" grpId="0"/>
      <p:bldP spid="6156" grpId="0"/>
      <p:bldP spid="15" grpId="0"/>
      <p:bldP spid="6159" grpId="0"/>
      <p:bldP spid="6162" grpId="0"/>
      <p:bldP spid="6163" grpId="0"/>
      <p:bldP spid="6164" grpId="0"/>
      <p:bldP spid="61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0" name="Group 270"/>
          <p:cNvGraphicFramePr>
            <a:graphicFrameLocks noGrp="1"/>
          </p:cNvGraphicFramePr>
          <p:nvPr/>
        </p:nvGraphicFramePr>
        <p:xfrm>
          <a:off x="827087" y="820738"/>
          <a:ext cx="3024188" cy="2133600"/>
        </p:xfrm>
        <a:graphic>
          <a:graphicData uri="http://schemas.openxmlformats.org/drawingml/2006/table">
            <a:tbl>
              <a:tblPr rtl="1"/>
              <a:tblGrid>
                <a:gridCol w="935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Préfixe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Géga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Téra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Pétra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11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425" name="Text Box 305"/>
          <p:cNvSpPr txBox="1">
            <a:spLocks noChangeArrowheads="1"/>
          </p:cNvSpPr>
          <p:nvPr/>
        </p:nvSpPr>
        <p:spPr bwMode="auto">
          <a:xfrm>
            <a:off x="1654175" y="42227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>
                <a:solidFill>
                  <a:srgbClr val="AD2593"/>
                </a:solidFill>
              </a:rPr>
              <a:t>Multiples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11113" y="-14288"/>
            <a:ext cx="8280401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5- L’échelle des longueurs de l’univers .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4" name="Text Box 305"/>
          <p:cNvSpPr txBox="1">
            <a:spLocks noChangeArrowheads="1"/>
          </p:cNvSpPr>
          <p:nvPr/>
        </p:nvSpPr>
        <p:spPr bwMode="auto">
          <a:xfrm>
            <a:off x="4592638" y="415925"/>
            <a:ext cx="2736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>
                <a:solidFill>
                  <a:srgbClr val="FF0000"/>
                </a:solidFill>
              </a:rPr>
              <a:t>Sous - Multiples</a:t>
            </a:r>
          </a:p>
        </p:txBody>
      </p:sp>
      <p:graphicFrame>
        <p:nvGraphicFramePr>
          <p:cNvPr id="25" name="Group 371"/>
          <p:cNvGraphicFramePr>
            <a:graphicFrameLocks noGrp="1"/>
          </p:cNvGraphicFramePr>
          <p:nvPr/>
        </p:nvGraphicFramePr>
        <p:xfrm>
          <a:off x="5003801" y="820738"/>
          <a:ext cx="3024187" cy="2133600"/>
        </p:xfrm>
        <a:graphic>
          <a:graphicData uri="http://schemas.openxmlformats.org/drawingml/2006/table">
            <a:tbl>
              <a:tblPr rtl="1"/>
              <a:tblGrid>
                <a:gridCol w="935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Symbole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Préfixe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</a:t>
                      </a:r>
                      <a:endParaRPr kumimoji="0" lang="en-US" sz="20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Pico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Fémto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4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fr-F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241" name="Rectangle 32"/>
          <p:cNvSpPr>
            <a:spLocks noChangeArrowheads="1"/>
          </p:cNvSpPr>
          <p:nvPr/>
        </p:nvSpPr>
        <p:spPr bwMode="auto">
          <a:xfrm>
            <a:off x="-55563" y="3205163"/>
            <a:ext cx="4914901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00B050"/>
                </a:solidFill>
                <a:cs typeface="Times New Roman" pitchFamily="18" charset="0"/>
              </a:rPr>
              <a:t>1-5-L’échelle des longueurs</a:t>
            </a:r>
          </a:p>
        </p:txBody>
      </p:sp>
      <p:grpSp>
        <p:nvGrpSpPr>
          <p:cNvPr id="7242" name="Groupe 5"/>
          <p:cNvGrpSpPr>
            <a:grpSpLocks/>
          </p:cNvGrpSpPr>
          <p:nvPr/>
        </p:nvGrpSpPr>
        <p:grpSpPr bwMode="auto">
          <a:xfrm>
            <a:off x="107950" y="3986213"/>
            <a:ext cx="8856663" cy="163512"/>
            <a:chOff x="107504" y="3986014"/>
            <a:chExt cx="8856984" cy="244599"/>
          </a:xfrm>
        </p:grpSpPr>
        <p:cxnSp>
          <p:nvCxnSpPr>
            <p:cNvPr id="7267" name="Connecteur droit avec flèche 2"/>
            <p:cNvCxnSpPr>
              <a:cxnSpLocks noChangeShapeType="1"/>
            </p:cNvCxnSpPr>
            <p:nvPr/>
          </p:nvCxnSpPr>
          <p:spPr bwMode="auto">
            <a:xfrm rot="10800000" flipV="1">
              <a:off x="107504" y="4005064"/>
              <a:ext cx="8856984" cy="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 type="stealth" w="med" len="med"/>
              <a:tailEnd/>
            </a:ln>
            <a:effectLst/>
          </p:spPr>
        </p:cxnSp>
        <p:cxnSp>
          <p:nvCxnSpPr>
            <p:cNvPr id="7268" name="Connecteur droit 4"/>
            <p:cNvCxnSpPr>
              <a:cxnSpLocks noChangeShapeType="1"/>
            </p:cNvCxnSpPr>
            <p:nvPr/>
          </p:nvCxnSpPr>
          <p:spPr bwMode="auto">
            <a:xfrm>
              <a:off x="117029" y="398601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69" name="Connecteur droit 31"/>
            <p:cNvCxnSpPr>
              <a:cxnSpLocks noChangeShapeType="1"/>
            </p:cNvCxnSpPr>
            <p:nvPr/>
          </p:nvCxnSpPr>
          <p:spPr bwMode="auto">
            <a:xfrm>
              <a:off x="856563" y="399553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0" name="Connecteur droit 32"/>
            <p:cNvCxnSpPr>
              <a:cxnSpLocks noChangeShapeType="1"/>
            </p:cNvCxnSpPr>
            <p:nvPr/>
          </p:nvCxnSpPr>
          <p:spPr bwMode="auto">
            <a:xfrm>
              <a:off x="1547664" y="400506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1" name="Connecteur droit 33"/>
            <p:cNvCxnSpPr>
              <a:cxnSpLocks noChangeShapeType="1"/>
            </p:cNvCxnSpPr>
            <p:nvPr/>
          </p:nvCxnSpPr>
          <p:spPr bwMode="auto">
            <a:xfrm>
              <a:off x="2287198" y="401458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2" name="Connecteur droit 34"/>
            <p:cNvCxnSpPr>
              <a:cxnSpLocks noChangeShapeType="1"/>
            </p:cNvCxnSpPr>
            <p:nvPr/>
          </p:nvCxnSpPr>
          <p:spPr bwMode="auto">
            <a:xfrm>
              <a:off x="3069357" y="398601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3" name="Connecteur droit 35"/>
            <p:cNvCxnSpPr>
              <a:cxnSpLocks noChangeShapeType="1"/>
            </p:cNvCxnSpPr>
            <p:nvPr/>
          </p:nvCxnSpPr>
          <p:spPr bwMode="auto">
            <a:xfrm>
              <a:off x="3808891" y="399553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4" name="Connecteur droit 36"/>
            <p:cNvCxnSpPr>
              <a:cxnSpLocks noChangeShapeType="1"/>
            </p:cNvCxnSpPr>
            <p:nvPr/>
          </p:nvCxnSpPr>
          <p:spPr bwMode="auto">
            <a:xfrm>
              <a:off x="4499992" y="400506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5" name="Connecteur droit 37"/>
            <p:cNvCxnSpPr>
              <a:cxnSpLocks noChangeShapeType="1"/>
            </p:cNvCxnSpPr>
            <p:nvPr/>
          </p:nvCxnSpPr>
          <p:spPr bwMode="auto">
            <a:xfrm>
              <a:off x="5239526" y="401458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6" name="Connecteur droit 38"/>
            <p:cNvCxnSpPr>
              <a:cxnSpLocks noChangeShapeType="1"/>
            </p:cNvCxnSpPr>
            <p:nvPr/>
          </p:nvCxnSpPr>
          <p:spPr bwMode="auto">
            <a:xfrm>
              <a:off x="6002231" y="398601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7" name="Connecteur droit 39"/>
            <p:cNvCxnSpPr>
              <a:cxnSpLocks noChangeShapeType="1"/>
            </p:cNvCxnSpPr>
            <p:nvPr/>
          </p:nvCxnSpPr>
          <p:spPr bwMode="auto">
            <a:xfrm>
              <a:off x="6741765" y="399553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8" name="Connecteur droit 40"/>
            <p:cNvCxnSpPr>
              <a:cxnSpLocks noChangeShapeType="1"/>
            </p:cNvCxnSpPr>
            <p:nvPr/>
          </p:nvCxnSpPr>
          <p:spPr bwMode="auto">
            <a:xfrm>
              <a:off x="7432866" y="4005064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79" name="Connecteur droit 41"/>
            <p:cNvCxnSpPr>
              <a:cxnSpLocks noChangeShapeType="1"/>
            </p:cNvCxnSpPr>
            <p:nvPr/>
          </p:nvCxnSpPr>
          <p:spPr bwMode="auto">
            <a:xfrm>
              <a:off x="8172400" y="4014589"/>
              <a:ext cx="0" cy="21602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7243" name="Objet 6"/>
          <p:cNvGraphicFramePr>
            <a:graphicFrameLocks noChangeAspect="1"/>
          </p:cNvGraphicFramePr>
          <p:nvPr/>
        </p:nvGraphicFramePr>
        <p:xfrm>
          <a:off x="7938" y="4157663"/>
          <a:ext cx="381000" cy="254000"/>
        </p:xfrm>
        <a:graphic>
          <a:graphicData uri="http://schemas.openxmlformats.org/presentationml/2006/ole">
            <p:oleObj spid="_x0000_s7243" name="Equation" r:id="rId3" imgW="304536" imgH="203024" progId="Equation.DSMT4">
              <p:embed/>
            </p:oleObj>
          </a:graphicData>
        </a:graphic>
      </p:graphicFrame>
      <p:graphicFrame>
        <p:nvGraphicFramePr>
          <p:cNvPr id="7244" name="Objet 44"/>
          <p:cNvGraphicFramePr>
            <a:graphicFrameLocks noChangeAspect="1"/>
          </p:cNvGraphicFramePr>
          <p:nvPr/>
        </p:nvGraphicFramePr>
        <p:xfrm>
          <a:off x="635000" y="4164013"/>
          <a:ext cx="381000" cy="254000"/>
        </p:xfrm>
        <a:graphic>
          <a:graphicData uri="http://schemas.openxmlformats.org/presentationml/2006/ole">
            <p:oleObj spid="_x0000_s7244" name="Equation" r:id="rId4" imgW="304536" imgH="203024" progId="Equation.DSMT4">
              <p:embed/>
            </p:oleObj>
          </a:graphicData>
        </a:graphic>
      </p:graphicFrame>
      <p:graphicFrame>
        <p:nvGraphicFramePr>
          <p:cNvPr id="7245" name="Objet 45"/>
          <p:cNvGraphicFramePr>
            <a:graphicFrameLocks noChangeAspect="1"/>
          </p:cNvGraphicFramePr>
          <p:nvPr/>
        </p:nvGraphicFramePr>
        <p:xfrm>
          <a:off x="1325563" y="4157663"/>
          <a:ext cx="319087" cy="254000"/>
        </p:xfrm>
        <a:graphic>
          <a:graphicData uri="http://schemas.openxmlformats.org/presentationml/2006/ole">
            <p:oleObj spid="_x0000_s7245" name="Equation" r:id="rId5" imgW="253780" imgH="203024" progId="Equation.DSMT4">
              <p:embed/>
            </p:oleObj>
          </a:graphicData>
        </a:graphic>
      </p:graphicFrame>
      <p:graphicFrame>
        <p:nvGraphicFramePr>
          <p:cNvPr id="7246" name="Objet 46"/>
          <p:cNvGraphicFramePr>
            <a:graphicFrameLocks noChangeAspect="1"/>
          </p:cNvGraphicFramePr>
          <p:nvPr/>
        </p:nvGraphicFramePr>
        <p:xfrm>
          <a:off x="2119313" y="4124325"/>
          <a:ext cx="317500" cy="254000"/>
        </p:xfrm>
        <a:graphic>
          <a:graphicData uri="http://schemas.openxmlformats.org/presentationml/2006/ole">
            <p:oleObj spid="_x0000_s7246" name="Equation" r:id="rId6" imgW="253780" imgH="203024" progId="Equation.DSMT4">
              <p:embed/>
            </p:oleObj>
          </a:graphicData>
        </a:graphic>
      </p:graphicFrame>
      <p:graphicFrame>
        <p:nvGraphicFramePr>
          <p:cNvPr id="7247" name="Objet 47"/>
          <p:cNvGraphicFramePr>
            <a:graphicFrameLocks noChangeAspect="1"/>
          </p:cNvGraphicFramePr>
          <p:nvPr/>
        </p:nvGraphicFramePr>
        <p:xfrm>
          <a:off x="2867025" y="4135438"/>
          <a:ext cx="317500" cy="254000"/>
        </p:xfrm>
        <a:graphic>
          <a:graphicData uri="http://schemas.openxmlformats.org/presentationml/2006/ole">
            <p:oleObj spid="_x0000_s7247" name="Equation" r:id="rId7" imgW="253780" imgH="203024" progId="Equation.DSMT4">
              <p:embed/>
            </p:oleObj>
          </a:graphicData>
        </a:graphic>
      </p:graphicFrame>
      <p:graphicFrame>
        <p:nvGraphicFramePr>
          <p:cNvPr id="7248" name="Objet 48"/>
          <p:cNvGraphicFramePr>
            <a:graphicFrameLocks noChangeAspect="1"/>
          </p:cNvGraphicFramePr>
          <p:nvPr/>
        </p:nvGraphicFramePr>
        <p:xfrm>
          <a:off x="3609975" y="4124325"/>
          <a:ext cx="287338" cy="254000"/>
        </p:xfrm>
        <a:graphic>
          <a:graphicData uri="http://schemas.openxmlformats.org/presentationml/2006/ole">
            <p:oleObj spid="_x0000_s7248" name="Equation" r:id="rId8" imgW="228501" imgH="203112" progId="Equation.DSMT4">
              <p:embed/>
            </p:oleObj>
          </a:graphicData>
        </a:graphic>
      </p:graphicFrame>
      <p:graphicFrame>
        <p:nvGraphicFramePr>
          <p:cNvPr id="7249" name="Objet 50"/>
          <p:cNvGraphicFramePr>
            <a:graphicFrameLocks noChangeAspect="1"/>
          </p:cNvGraphicFramePr>
          <p:nvPr/>
        </p:nvGraphicFramePr>
        <p:xfrm>
          <a:off x="4383088" y="4148138"/>
          <a:ext cx="285750" cy="254000"/>
        </p:xfrm>
        <a:graphic>
          <a:graphicData uri="http://schemas.openxmlformats.org/presentationml/2006/ole">
            <p:oleObj spid="_x0000_s7249" name="Equation" r:id="rId9" imgW="228501" imgH="203112" progId="Equation.DSMT4">
              <p:embed/>
            </p:oleObj>
          </a:graphicData>
        </a:graphic>
      </p:graphicFrame>
      <p:graphicFrame>
        <p:nvGraphicFramePr>
          <p:cNvPr id="7250" name="Objet 51"/>
          <p:cNvGraphicFramePr>
            <a:graphicFrameLocks noChangeAspect="1"/>
          </p:cNvGraphicFramePr>
          <p:nvPr/>
        </p:nvGraphicFramePr>
        <p:xfrm>
          <a:off x="5108575" y="4148138"/>
          <a:ext cx="285750" cy="254000"/>
        </p:xfrm>
        <a:graphic>
          <a:graphicData uri="http://schemas.openxmlformats.org/presentationml/2006/ole">
            <p:oleObj spid="_x0000_s7250" name="Equation" r:id="rId10" imgW="228501" imgH="203112" progId="Equation.DSMT4">
              <p:embed/>
            </p:oleObj>
          </a:graphicData>
        </a:graphic>
      </p:graphicFrame>
      <p:graphicFrame>
        <p:nvGraphicFramePr>
          <p:cNvPr id="7251" name="Objet 52"/>
          <p:cNvGraphicFramePr>
            <a:graphicFrameLocks noChangeAspect="1"/>
          </p:cNvGraphicFramePr>
          <p:nvPr/>
        </p:nvGraphicFramePr>
        <p:xfrm>
          <a:off x="5861050" y="4143375"/>
          <a:ext cx="287338" cy="254000"/>
        </p:xfrm>
        <a:graphic>
          <a:graphicData uri="http://schemas.openxmlformats.org/presentationml/2006/ole">
            <p:oleObj spid="_x0000_s7251" name="Equation" r:id="rId11" imgW="228501" imgH="203112" progId="Equation.DSMT4">
              <p:embed/>
            </p:oleObj>
          </a:graphicData>
        </a:graphic>
      </p:graphicFrame>
      <p:graphicFrame>
        <p:nvGraphicFramePr>
          <p:cNvPr id="7252" name="Objet 53"/>
          <p:cNvGraphicFramePr>
            <a:graphicFrameLocks noChangeAspect="1"/>
          </p:cNvGraphicFramePr>
          <p:nvPr/>
        </p:nvGraphicFramePr>
        <p:xfrm>
          <a:off x="6584950" y="4129088"/>
          <a:ext cx="333375" cy="254000"/>
        </p:xfrm>
        <a:graphic>
          <a:graphicData uri="http://schemas.openxmlformats.org/presentationml/2006/ole">
            <p:oleObj spid="_x0000_s7252" name="Equation" r:id="rId12" imgW="266469" imgH="203024" progId="Equation.DSMT4">
              <p:embed/>
            </p:oleObj>
          </a:graphicData>
        </a:graphic>
      </p:graphicFrame>
      <p:sp>
        <p:nvSpPr>
          <p:cNvPr id="8" name="ZoneTexte 7"/>
          <p:cNvSpPr txBox="1"/>
          <p:nvPr/>
        </p:nvSpPr>
        <p:spPr>
          <a:xfrm rot="16200000">
            <a:off x="-756444" y="4596606"/>
            <a:ext cx="1987550" cy="604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Le noyau de l’atome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 rot="16200000">
            <a:off x="337344" y="4147344"/>
            <a:ext cx="1987550" cy="347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l’atome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 rot="16200000">
            <a:off x="1901825" y="4443413"/>
            <a:ext cx="1987550" cy="34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La cellule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 rot="16200000">
            <a:off x="2816225" y="4416425"/>
            <a:ext cx="1987550" cy="34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L’homme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 rot="16200000">
            <a:off x="4529138" y="4681537"/>
            <a:ext cx="1987550" cy="606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Le rayon de la terre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 rot="16200000">
            <a:off x="5092700" y="4662488"/>
            <a:ext cx="1985963" cy="604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Le rayon du soleil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 rot="16200000">
            <a:off x="5896769" y="4596606"/>
            <a:ext cx="1987550" cy="604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La distance terre - soleil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7260" name="Rectangle 8"/>
          <p:cNvSpPr>
            <a:spLocks noChangeArrowheads="1"/>
          </p:cNvSpPr>
          <p:nvPr/>
        </p:nvSpPr>
        <p:spPr bwMode="auto">
          <a:xfrm>
            <a:off x="7650163" y="3822700"/>
            <a:ext cx="377825" cy="4683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algn="r" rtl="1" eaLnBrk="1" hangingPunct="1"/>
            <a:endParaRPr lang="en-US" altLang="en-US"/>
          </a:p>
        </p:txBody>
      </p:sp>
      <p:grpSp>
        <p:nvGrpSpPr>
          <p:cNvPr id="7261" name="Groupe 11"/>
          <p:cNvGrpSpPr>
            <a:grpSpLocks/>
          </p:cNvGrpSpPr>
          <p:nvPr/>
        </p:nvGrpSpPr>
        <p:grpSpPr bwMode="auto">
          <a:xfrm>
            <a:off x="7750175" y="3822700"/>
            <a:ext cx="193675" cy="300038"/>
            <a:chOff x="8172400" y="3212976"/>
            <a:chExt cx="192866" cy="299900"/>
          </a:xfrm>
        </p:grpSpPr>
        <p:cxnSp>
          <p:nvCxnSpPr>
            <p:cNvPr id="7265" name="Connecteur droit 10"/>
            <p:cNvCxnSpPr>
              <a:cxnSpLocks noChangeShapeType="1"/>
            </p:cNvCxnSpPr>
            <p:nvPr/>
          </p:nvCxnSpPr>
          <p:spPr bwMode="auto">
            <a:xfrm flipH="1">
              <a:off x="8172400" y="3212976"/>
              <a:ext cx="96433" cy="288032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7266" name="Connecteur droit 66"/>
            <p:cNvCxnSpPr>
              <a:cxnSpLocks noChangeShapeType="1"/>
            </p:cNvCxnSpPr>
            <p:nvPr/>
          </p:nvCxnSpPr>
          <p:spPr bwMode="auto">
            <a:xfrm flipH="1">
              <a:off x="8268833" y="3224844"/>
              <a:ext cx="96433" cy="288032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graphicFrame>
        <p:nvGraphicFramePr>
          <p:cNvPr id="7262" name="Objet 68"/>
          <p:cNvGraphicFramePr>
            <a:graphicFrameLocks noChangeAspect="1"/>
          </p:cNvGraphicFramePr>
          <p:nvPr/>
        </p:nvGraphicFramePr>
        <p:xfrm>
          <a:off x="8043863" y="4168775"/>
          <a:ext cx="333375" cy="254000"/>
        </p:xfrm>
        <a:graphic>
          <a:graphicData uri="http://schemas.openxmlformats.org/presentationml/2006/ole">
            <p:oleObj spid="_x0000_s7262" name="Equation" r:id="rId13" imgW="266469" imgH="203024" progId="Equation.DSMT4">
              <p:embed/>
            </p:oleObj>
          </a:graphicData>
        </a:graphic>
      </p:graphicFrame>
      <p:sp>
        <p:nvSpPr>
          <p:cNvPr id="70" name="ZoneTexte 69"/>
          <p:cNvSpPr txBox="1"/>
          <p:nvPr/>
        </p:nvSpPr>
        <p:spPr>
          <a:xfrm rot="16200000">
            <a:off x="7251700" y="4692650"/>
            <a:ext cx="1987550" cy="34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ransparent" panose="020B0604020202020204" pitchFamily="34" charset="0"/>
              </a:rPr>
              <a:t>L’univers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ransparent" panose="020B0604020202020204" pitchFamily="34" charset="0"/>
            </a:endParaRPr>
          </a:p>
        </p:txBody>
      </p:sp>
      <p:sp>
        <p:nvSpPr>
          <p:cNvPr id="71" name="Rectangle 32"/>
          <p:cNvSpPr>
            <a:spLocks noChangeArrowheads="1"/>
          </p:cNvSpPr>
          <p:nvPr/>
        </p:nvSpPr>
        <p:spPr bwMode="auto">
          <a:xfrm>
            <a:off x="7513638" y="3211513"/>
            <a:ext cx="1909762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lnSpc>
                <a:spcPts val="2000"/>
              </a:lnSpc>
              <a:spcBef>
                <a:spcPct val="50000"/>
              </a:spcBef>
              <a:buFontTx/>
              <a:buNone/>
              <a:defRPr/>
            </a:pPr>
            <a:r>
              <a:rPr lang="fr-FR" altLang="en-US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Longueurs en mètre (m)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5" grpId="0"/>
      <p:bldP spid="23" grpId="0"/>
      <p:bldP spid="24" grpId="0"/>
      <p:bldP spid="7241" grpId="0"/>
      <p:bldP spid="8" grpId="0"/>
      <p:bldP spid="58" grpId="0"/>
      <p:bldP spid="59" grpId="0"/>
      <p:bldP spid="60" grpId="0"/>
      <p:bldP spid="61" grpId="0"/>
      <p:bldP spid="62" grpId="0"/>
      <p:bldP spid="63" grpId="0"/>
      <p:bldP spid="7260" grpId="0" animBg="1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21"/>
          <p:cNvGraphicFramePr>
            <a:graphicFrameLocks noChangeAspect="1"/>
          </p:cNvGraphicFramePr>
          <p:nvPr/>
        </p:nvGraphicFramePr>
        <p:xfrm>
          <a:off x="2327275" y="4305300"/>
          <a:ext cx="914400" cy="268288"/>
        </p:xfrm>
        <a:graphic>
          <a:graphicData uri="http://schemas.openxmlformats.org/presentationml/2006/ole">
            <p:oleObj spid="_x0000_s8194" name="Equation" r:id="rId3" imgW="443345" imgH="738909" progId="Equation.DSMT4">
              <p:embed/>
            </p:oleObj>
          </a:graphicData>
        </a:graphic>
      </p:graphicFrame>
      <p:graphicFrame>
        <p:nvGraphicFramePr>
          <p:cNvPr id="84" name="Object 122"/>
          <p:cNvGraphicFramePr>
            <a:graphicFrameLocks noChangeAspect="1"/>
          </p:cNvGraphicFramePr>
          <p:nvPr/>
        </p:nvGraphicFramePr>
        <p:xfrm>
          <a:off x="2614613" y="1550988"/>
          <a:ext cx="1573212" cy="439737"/>
        </p:xfrm>
        <a:graphic>
          <a:graphicData uri="http://schemas.openxmlformats.org/presentationml/2006/ole">
            <p:oleObj spid="_x0000_s8195" name="Equation" r:id="rId4" imgW="1269449" imgH="355446" progId="Equation.DSMT4">
              <p:embed/>
            </p:oleObj>
          </a:graphicData>
        </a:graphic>
      </p:graphicFrame>
      <p:sp>
        <p:nvSpPr>
          <p:cNvPr id="85" name="Text Box 123"/>
          <p:cNvSpPr txBox="1">
            <a:spLocks noChangeArrowheads="1"/>
          </p:cNvSpPr>
          <p:nvPr/>
        </p:nvSpPr>
        <p:spPr bwMode="auto">
          <a:xfrm>
            <a:off x="4217988" y="15779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/>
              <a:t>Avec :</a:t>
            </a:r>
          </a:p>
        </p:txBody>
      </p:sp>
      <p:sp>
        <p:nvSpPr>
          <p:cNvPr id="86" name="AutoShape 124"/>
          <p:cNvSpPr>
            <a:spLocks/>
          </p:cNvSpPr>
          <p:nvPr/>
        </p:nvSpPr>
        <p:spPr bwMode="auto">
          <a:xfrm rot="10800000">
            <a:off x="5194300" y="1435100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endParaRPr lang="fr-FR" altLang="en-US" b="1"/>
          </a:p>
        </p:txBody>
      </p:sp>
      <p:graphicFrame>
        <p:nvGraphicFramePr>
          <p:cNvPr id="89" name="Object 136"/>
          <p:cNvGraphicFramePr>
            <a:graphicFrameLocks noChangeAspect="1"/>
          </p:cNvGraphicFramePr>
          <p:nvPr/>
        </p:nvGraphicFramePr>
        <p:xfrm>
          <a:off x="5734050" y="1795463"/>
          <a:ext cx="904875" cy="368300"/>
        </p:xfrm>
        <a:graphic>
          <a:graphicData uri="http://schemas.openxmlformats.org/presentationml/2006/ole">
            <p:oleObj spid="_x0000_s8198" name="Equation" r:id="rId5" imgW="748975" imgH="304668" progId="Equation.DSMT4">
              <p:embed/>
            </p:oleObj>
          </a:graphicData>
        </a:graphic>
      </p:graphicFrame>
      <p:sp>
        <p:nvSpPr>
          <p:cNvPr id="90" name="Text Box 137"/>
          <p:cNvSpPr txBox="1">
            <a:spLocks noChangeArrowheads="1"/>
          </p:cNvSpPr>
          <p:nvPr/>
        </p:nvSpPr>
        <p:spPr bwMode="auto">
          <a:xfrm>
            <a:off x="-104775" y="2559050"/>
            <a:ext cx="410686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1pPr>
            <a:lvl2pPr marL="742950" indent="-285750" algn="r" rtl="1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2pPr>
            <a:lvl3pPr marL="1143000" indent="-228600" algn="r" rtl="1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3pPr>
            <a:lvl4pPr marL="1600200" indent="-228600" algn="r" rtl="1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4pPr>
            <a:lvl5pPr marL="2057400" indent="-228600" algn="r" rtl="1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abic Transparent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L’ordre de grandeur    de X est :</a:t>
            </a:r>
          </a:p>
        </p:txBody>
      </p:sp>
      <p:sp>
        <p:nvSpPr>
          <p:cNvPr id="8201" name="Text Box 139"/>
          <p:cNvSpPr txBox="1">
            <a:spLocks noChangeArrowheads="1"/>
          </p:cNvSpPr>
          <p:nvPr/>
        </p:nvSpPr>
        <p:spPr bwMode="auto">
          <a:xfrm>
            <a:off x="4943475" y="2352675"/>
            <a:ext cx="123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/>
              <a:t>Si  a </a:t>
            </a:r>
            <a:r>
              <a:rPr lang="en-US" altLang="en-US" b="1">
                <a:cs typeface="Times New Roman" pitchFamily="18" charset="0"/>
              </a:rPr>
              <a:t>&lt; 5</a:t>
            </a:r>
          </a:p>
        </p:txBody>
      </p:sp>
      <p:sp>
        <p:nvSpPr>
          <p:cNvPr id="8202" name="Text Box 142"/>
          <p:cNvSpPr txBox="1">
            <a:spLocks noChangeArrowheads="1"/>
          </p:cNvSpPr>
          <p:nvPr/>
        </p:nvSpPr>
        <p:spPr bwMode="auto">
          <a:xfrm>
            <a:off x="5932488" y="2314575"/>
            <a:ext cx="1033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/>
              <a:t>donc</a:t>
            </a:r>
          </a:p>
        </p:txBody>
      </p:sp>
      <p:graphicFrame>
        <p:nvGraphicFramePr>
          <p:cNvPr id="8203" name="Object 145"/>
          <p:cNvGraphicFramePr>
            <a:graphicFrameLocks noChangeAspect="1"/>
          </p:cNvGraphicFramePr>
          <p:nvPr/>
        </p:nvGraphicFramePr>
        <p:xfrm>
          <a:off x="6983413" y="2349500"/>
          <a:ext cx="1035050" cy="355600"/>
        </p:xfrm>
        <a:graphic>
          <a:graphicData uri="http://schemas.openxmlformats.org/presentationml/2006/ole">
            <p:oleObj spid="_x0000_s8202" name="Equation" r:id="rId6" imgW="1079032" imgH="355446" progId="Equation.DSMT4">
              <p:embed/>
            </p:oleObj>
          </a:graphicData>
        </a:graphic>
      </p:graphicFrame>
      <p:sp>
        <p:nvSpPr>
          <p:cNvPr id="8204" name="Rectangle 32"/>
          <p:cNvSpPr>
            <a:spLocks noChangeArrowheads="1"/>
          </p:cNvSpPr>
          <p:nvPr/>
        </p:nvSpPr>
        <p:spPr bwMode="auto">
          <a:xfrm>
            <a:off x="-7938" y="0"/>
            <a:ext cx="491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spcBef>
                <a:spcPct val="50000"/>
              </a:spcBef>
            </a:pPr>
            <a:r>
              <a:rPr lang="fr-FR" altLang="en-US" sz="2400" b="1">
                <a:solidFill>
                  <a:srgbClr val="00B050"/>
                </a:solidFill>
                <a:cs typeface="Times New Roman" pitchFamily="18" charset="0"/>
              </a:rPr>
              <a:t>2-5-Ordre de grandeur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00" y="404813"/>
            <a:ext cx="901065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 eaLnBrk="1" hangingPunct="1">
              <a:lnSpc>
                <a:spcPts val="2200"/>
              </a:lnSpc>
              <a:spcBef>
                <a:spcPts val="0"/>
              </a:spcBef>
              <a:defRPr/>
            </a:pPr>
            <a:r>
              <a:rPr lang="fr-FR" sz="2400" b="1" dirty="0">
                <a:solidFill>
                  <a:srgbClr val="00B0F0"/>
                </a:solidFill>
                <a:cs typeface="Times New Roman" panose="02020603050405020304" pitchFamily="18" charset="0"/>
              </a:rPr>
              <a:t>a- L'écriture scientifique </a:t>
            </a:r>
            <a:r>
              <a:rPr lang="fr-FR" sz="2400" b="1" dirty="0">
                <a:cs typeface="Times New Roman" panose="02020603050405020304" pitchFamily="18" charset="0"/>
              </a:rPr>
              <a:t>La notation scientifique est l’écriture d’un nombre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r-FR" sz="2400" b="1" dirty="0">
                <a:cs typeface="Times New Roman" panose="02020603050405020304" pitchFamily="18" charset="0"/>
              </a:rPr>
              <a:t> sous la forme du produit :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a.10</a:t>
            </a:r>
            <a:r>
              <a:rPr lang="fr-FR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</a:t>
            </a:r>
          </a:p>
          <a:p>
            <a:pPr rtl="1" eaLnBrk="1" hangingPunct="1">
              <a:lnSpc>
                <a:spcPts val="2200"/>
              </a:lnSpc>
              <a:spcBef>
                <a:spcPts val="0"/>
              </a:spcBef>
              <a:defRPr/>
            </a:pPr>
            <a:r>
              <a:rPr lang="fr-FR" sz="2400" b="1" dirty="0">
                <a:cs typeface="Times New Roman" panose="02020603050405020304" pitchFamily="18" charset="0"/>
              </a:rPr>
              <a:t>Avec a : nombre décimal 1 ≤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</a:t>
            </a:r>
            <a:r>
              <a:rPr lang="fr-FR" sz="2400" b="1" dirty="0">
                <a:cs typeface="Times New Roman" panose="02020603050405020304" pitchFamily="18" charset="0"/>
              </a:rPr>
              <a:t> &lt; 10 et </a:t>
            </a: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</a:t>
            </a:r>
            <a:r>
              <a:rPr lang="fr-FR" sz="2400" b="1" dirty="0">
                <a:cs typeface="Times New Roman" panose="02020603050405020304" pitchFamily="18" charset="0"/>
              </a:rPr>
              <a:t>, entier positif ou négatif.</a:t>
            </a:r>
            <a:endParaRPr lang="en-US" sz="2400" b="1" dirty="0">
              <a:cs typeface="Times New Roman" panose="02020603050405020304" pitchFamily="18" charset="0"/>
            </a:endParaRPr>
          </a:p>
        </p:txBody>
      </p:sp>
      <p:sp>
        <p:nvSpPr>
          <p:cNvPr id="8206" name="Flèche droite 6"/>
          <p:cNvSpPr>
            <a:spLocks noChangeArrowheads="1"/>
          </p:cNvSpPr>
          <p:nvPr/>
        </p:nvSpPr>
        <p:spPr bwMode="auto">
          <a:xfrm>
            <a:off x="2073275" y="1624013"/>
            <a:ext cx="431800" cy="366712"/>
          </a:xfrm>
          <a:prstGeom prst="rightArrow">
            <a:avLst>
              <a:gd name="adj1" fmla="val 50000"/>
              <a:gd name="adj2" fmla="val 49956"/>
            </a:avLst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rtl="1" eaLnBrk="1" hangingPunct="1"/>
            <a:endParaRPr lang="en-US" altLang="en-US"/>
          </a:p>
        </p:txBody>
      </p:sp>
      <p:sp>
        <p:nvSpPr>
          <p:cNvPr id="29" name="AutoShape 124"/>
          <p:cNvSpPr>
            <a:spLocks/>
          </p:cNvSpPr>
          <p:nvPr/>
        </p:nvSpPr>
        <p:spPr bwMode="auto">
          <a:xfrm rot="10800000">
            <a:off x="3935413" y="2435225"/>
            <a:ext cx="215900" cy="720725"/>
          </a:xfrm>
          <a:prstGeom prst="rightBrace">
            <a:avLst>
              <a:gd name="adj1" fmla="val 27819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endParaRPr lang="fr-FR" altLang="en-US" b="1"/>
          </a:p>
        </p:txBody>
      </p:sp>
      <p:graphicFrame>
        <p:nvGraphicFramePr>
          <p:cNvPr id="30" name="Object 122"/>
          <p:cNvGraphicFramePr>
            <a:graphicFrameLocks noChangeAspect="1"/>
          </p:cNvGraphicFramePr>
          <p:nvPr/>
        </p:nvGraphicFramePr>
        <p:xfrm>
          <a:off x="4273550" y="2292350"/>
          <a:ext cx="755650" cy="439738"/>
        </p:xfrm>
        <a:graphic>
          <a:graphicData uri="http://schemas.openxmlformats.org/presentationml/2006/ole">
            <p:oleObj spid="_x0000_s8207" name="Equation" r:id="rId7" imgW="609336" imgH="355446" progId="Equation.DSMT4">
              <p:embed/>
            </p:oleObj>
          </a:graphicData>
        </a:graphic>
      </p:graphicFrame>
      <p:sp>
        <p:nvSpPr>
          <p:cNvPr id="8209" name="Text Box 142"/>
          <p:cNvSpPr txBox="1">
            <a:spLocks noChangeArrowheads="1"/>
          </p:cNvSpPr>
          <p:nvPr/>
        </p:nvSpPr>
        <p:spPr bwMode="auto">
          <a:xfrm>
            <a:off x="5913438" y="2760663"/>
            <a:ext cx="1033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/>
              <a:t>donc</a:t>
            </a:r>
          </a:p>
        </p:txBody>
      </p:sp>
      <p:graphicFrame>
        <p:nvGraphicFramePr>
          <p:cNvPr id="8210" name="Object 145"/>
          <p:cNvGraphicFramePr>
            <a:graphicFrameLocks noChangeAspect="1"/>
          </p:cNvGraphicFramePr>
          <p:nvPr/>
        </p:nvGraphicFramePr>
        <p:xfrm>
          <a:off x="6994525" y="2795588"/>
          <a:ext cx="1181100" cy="355600"/>
        </p:xfrm>
        <a:graphic>
          <a:graphicData uri="http://schemas.openxmlformats.org/presentationml/2006/ole">
            <p:oleObj spid="_x0000_s8209" name="Equation" r:id="rId8" imgW="1231366" imgH="355446" progId="Equation.DSMT4">
              <p:embed/>
            </p:oleObj>
          </a:graphicData>
        </a:graphic>
      </p:graphicFrame>
      <p:graphicFrame>
        <p:nvGraphicFramePr>
          <p:cNvPr id="34" name="Object 122"/>
          <p:cNvGraphicFramePr>
            <a:graphicFrameLocks noChangeAspect="1"/>
          </p:cNvGraphicFramePr>
          <p:nvPr/>
        </p:nvGraphicFramePr>
        <p:xfrm>
          <a:off x="4168775" y="2738438"/>
          <a:ext cx="928688" cy="439737"/>
        </p:xfrm>
        <a:graphic>
          <a:graphicData uri="http://schemas.openxmlformats.org/presentationml/2006/ole">
            <p:oleObj spid="_x0000_s8210" name="Equation" r:id="rId9" imgW="748975" imgH="355446" progId="Equation.DSMT4">
              <p:embed/>
            </p:oleObj>
          </a:graphicData>
        </a:graphic>
      </p:graphicFrame>
      <p:sp>
        <p:nvSpPr>
          <p:cNvPr id="36" name="Text Box 139"/>
          <p:cNvSpPr txBox="1">
            <a:spLocks noChangeArrowheads="1"/>
          </p:cNvSpPr>
          <p:nvPr/>
        </p:nvSpPr>
        <p:spPr bwMode="auto">
          <a:xfrm>
            <a:off x="6843713" y="2363788"/>
            <a:ext cx="639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ar-SA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~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139"/>
          <p:cNvSpPr txBox="1">
            <a:spLocks noChangeArrowheads="1"/>
          </p:cNvSpPr>
          <p:nvPr/>
        </p:nvSpPr>
        <p:spPr bwMode="auto">
          <a:xfrm>
            <a:off x="6843713" y="2795588"/>
            <a:ext cx="639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ar-SA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~</a:t>
            </a:r>
            <a:endParaRPr lang="en-US" alt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 Box 139"/>
          <p:cNvSpPr txBox="1">
            <a:spLocks noChangeArrowheads="1"/>
          </p:cNvSpPr>
          <p:nvPr/>
        </p:nvSpPr>
        <p:spPr bwMode="auto">
          <a:xfrm>
            <a:off x="2220913" y="2597150"/>
            <a:ext cx="639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ar-SA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abic Transparent" panose="020B0604020202020204" pitchFamily="34" charset="0"/>
              </a:rPr>
              <a:t>~</a:t>
            </a:r>
            <a:endParaRPr lang="en-US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17" name="Rectangle 38"/>
          <p:cNvSpPr>
            <a:spLocks noChangeArrowheads="1"/>
          </p:cNvSpPr>
          <p:nvPr/>
        </p:nvSpPr>
        <p:spPr bwMode="auto">
          <a:xfrm>
            <a:off x="69850" y="3316288"/>
            <a:ext cx="28797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1" hangingPunct="1">
              <a:lnSpc>
                <a:spcPts val="2000"/>
              </a:lnSpc>
            </a:pPr>
            <a:r>
              <a:rPr lang="fr-FR" altLang="en-US" sz="2400" b="1">
                <a:solidFill>
                  <a:srgbClr val="00B0F0"/>
                </a:solidFill>
                <a:cs typeface="Times New Roman" pitchFamily="18" charset="0"/>
              </a:rPr>
              <a:t>b- Application :</a:t>
            </a:r>
          </a:p>
        </p:txBody>
      </p:sp>
      <p:sp>
        <p:nvSpPr>
          <p:cNvPr id="8218" name="Rectangle 7"/>
          <p:cNvSpPr>
            <a:spLocks noChangeArrowheads="1"/>
          </p:cNvSpPr>
          <p:nvPr/>
        </p:nvSpPr>
        <p:spPr bwMode="auto">
          <a:xfrm>
            <a:off x="69850" y="3770313"/>
            <a:ext cx="88566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1-donner en mètre l'ordre de grandeur des longueurs suivantes :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8219" name="Rectangle 8"/>
          <p:cNvSpPr>
            <a:spLocks noChangeArrowheads="1"/>
          </p:cNvSpPr>
          <p:nvPr/>
        </p:nvSpPr>
        <p:spPr bwMode="auto">
          <a:xfrm>
            <a:off x="323850" y="4086225"/>
            <a:ext cx="1381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en-US" b="1"/>
              <a:t>r</a:t>
            </a:r>
            <a:r>
              <a:rPr lang="fr-FR" altLang="en-US" b="1" baseline="-25000"/>
              <a:t>H</a:t>
            </a:r>
            <a:r>
              <a:rPr lang="fr-FR" altLang="en-US" b="1"/>
              <a:t> = 53 pm</a:t>
            </a:r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2073275" y="4124325"/>
            <a:ext cx="1263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en-US" b="1"/>
              <a:t>d = 4,2 m </a:t>
            </a:r>
            <a:endParaRPr lang="en-US" altLang="en-US"/>
          </a:p>
        </p:txBody>
      </p:sp>
      <p:sp>
        <p:nvSpPr>
          <p:cNvPr id="8221" name="Rectangle 10"/>
          <p:cNvSpPr>
            <a:spLocks noChangeArrowheads="1"/>
          </p:cNvSpPr>
          <p:nvPr/>
        </p:nvSpPr>
        <p:spPr bwMode="auto">
          <a:xfrm>
            <a:off x="3571875" y="4127500"/>
            <a:ext cx="180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en-US" b="1"/>
              <a:t>R</a:t>
            </a:r>
            <a:r>
              <a:rPr lang="fr-FR" altLang="en-US" b="1" baseline="-25000"/>
              <a:t>L</a:t>
            </a:r>
            <a:r>
              <a:rPr lang="fr-FR" altLang="en-US" b="1"/>
              <a:t> = 1730 Km </a:t>
            </a:r>
            <a:endParaRPr lang="en-US" altLang="en-US"/>
          </a:p>
        </p:txBody>
      </p:sp>
      <p:sp>
        <p:nvSpPr>
          <p:cNvPr id="8222" name="Rectangle 11"/>
          <p:cNvSpPr>
            <a:spLocks noChangeArrowheads="1"/>
          </p:cNvSpPr>
          <p:nvPr/>
        </p:nvSpPr>
        <p:spPr bwMode="auto">
          <a:xfrm>
            <a:off x="5556250" y="4124325"/>
            <a:ext cx="135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en-US" b="1"/>
              <a:t>L = 90 </a:t>
            </a:r>
            <a:r>
              <a:rPr lang="el-GR" altLang="en-US" b="1">
                <a:cs typeface="Times New Roman" pitchFamily="18" charset="0"/>
              </a:rPr>
              <a:t>μ</a:t>
            </a:r>
            <a:r>
              <a:rPr lang="fr-FR" altLang="en-US" b="1">
                <a:cs typeface="Times New Roman" pitchFamily="18" charset="0"/>
              </a:rPr>
              <a:t>m</a:t>
            </a:r>
            <a:r>
              <a:rPr lang="fr-FR" altLang="en-US" b="1"/>
              <a:t> </a:t>
            </a:r>
          </a:p>
        </p:txBody>
      </p:sp>
      <p:sp>
        <p:nvSpPr>
          <p:cNvPr id="8223" name="Rectangle 12"/>
          <p:cNvSpPr>
            <a:spLocks noChangeArrowheads="1"/>
          </p:cNvSpPr>
          <p:nvPr/>
        </p:nvSpPr>
        <p:spPr bwMode="auto">
          <a:xfrm>
            <a:off x="7016750" y="4124325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fr-FR" altLang="en-US" b="1"/>
              <a:t>h = 16 Km</a:t>
            </a:r>
          </a:p>
        </p:txBody>
      </p:sp>
      <p:sp>
        <p:nvSpPr>
          <p:cNvPr id="8224" name="Rectangle 47"/>
          <p:cNvSpPr>
            <a:spLocks noChangeArrowheads="1"/>
          </p:cNvSpPr>
          <p:nvPr/>
        </p:nvSpPr>
        <p:spPr bwMode="auto">
          <a:xfrm>
            <a:off x="34925" y="4522788"/>
            <a:ext cx="8856663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fr-FR" altLang="en-US" sz="2400" b="1">
                <a:cs typeface="Times New Roman" pitchFamily="18" charset="0"/>
              </a:rPr>
              <a:t>2-Sur une échelle des longueurs place ces ordres de grandeur  </a:t>
            </a:r>
            <a:endParaRPr lang="en-US" altLang="en-US" sz="2400" b="1"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14988" y="1379538"/>
            <a:ext cx="124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en-US" b="1">
                <a:cs typeface="Times New Roman" pitchFamily="18" charset="0"/>
              </a:rPr>
              <a:t>1 ≤ a &lt; 10</a:t>
            </a:r>
            <a:endParaRPr lang="en-US" altLang="en-US"/>
          </a:p>
        </p:txBody>
      </p:sp>
      <p:sp>
        <p:nvSpPr>
          <p:cNvPr id="33" name="Text Box 139"/>
          <p:cNvSpPr txBox="1">
            <a:spLocks noChangeArrowheads="1"/>
          </p:cNvSpPr>
          <p:nvPr/>
        </p:nvSpPr>
        <p:spPr bwMode="auto">
          <a:xfrm>
            <a:off x="4932363" y="2795588"/>
            <a:ext cx="123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r>
              <a:rPr lang="fr-FR" altLang="en-US" b="1"/>
              <a:t>Si  a </a:t>
            </a:r>
            <a:r>
              <a:rPr lang="en-US" altLang="en-US" b="1">
                <a:cs typeface="Times New Roman" pitchFamily="18" charset="0"/>
              </a:rPr>
              <a:t>≥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 animBg="1"/>
      <p:bldP spid="90" grpId="0"/>
      <p:bldP spid="8201" grpId="0"/>
      <p:bldP spid="8202" grpId="0"/>
      <p:bldP spid="8204" grpId="0"/>
      <p:bldP spid="5" grpId="0"/>
      <p:bldP spid="8206" grpId="0" animBg="1"/>
      <p:bldP spid="29" grpId="0" animBg="1"/>
      <p:bldP spid="8209" grpId="0"/>
      <p:bldP spid="36" grpId="0"/>
      <p:bldP spid="39" grpId="0"/>
      <p:bldP spid="40" grpId="0"/>
      <p:bldP spid="8217" grpId="0"/>
      <p:bldP spid="8218" grpId="0"/>
      <p:bldP spid="8219" grpId="0"/>
      <p:bldP spid="8220" grpId="0"/>
      <p:bldP spid="8221" grpId="0"/>
      <p:bldP spid="8222" grpId="0"/>
      <p:bldP spid="8223" grpId="0"/>
      <p:bldP spid="8224" grpId="0"/>
      <p:bldP spid="33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abic Transparent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abic Transparent" panose="020B0604020202020204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823</Words>
  <Application>Microsoft Office PowerPoint</Application>
  <PresentationFormat>Affichage à l'écran (4:3)</PresentationFormat>
  <Paragraphs>131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Times New Roman</vt:lpstr>
      <vt:lpstr>Arabic Transparent</vt:lpstr>
      <vt:lpstr>Arial</vt:lpstr>
      <vt:lpstr>Calibri</vt:lpstr>
      <vt:lpstr>Modèle par défaut</vt:lpstr>
      <vt:lpstr>MathType 6.0 Equation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>islam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1-La gravitation niverselle</dc:title>
  <dc:creator>dataelouardi</dc:creator>
  <cp:keywords>1-La gravitation niverselle</cp:keywords>
  <cp:lastModifiedBy>solaymane</cp:lastModifiedBy>
  <cp:revision>102</cp:revision>
  <dcterms:created xsi:type="dcterms:W3CDTF">2009-09-05T08:57:18Z</dcterms:created>
  <dcterms:modified xsi:type="dcterms:W3CDTF">2019-09-15T23:08:02Z</dcterms:modified>
</cp:coreProperties>
</file>